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8" r:id="rId13"/>
    <p:sldId id="269" r:id="rId14"/>
    <p:sldId id="295" r:id="rId15"/>
    <p:sldId id="272" r:id="rId16"/>
    <p:sldId id="280" r:id="rId17"/>
    <p:sldId id="294" r:id="rId18"/>
    <p:sldId id="279" r:id="rId19"/>
    <p:sldId id="273" r:id="rId20"/>
    <p:sldId id="274" r:id="rId21"/>
    <p:sldId id="275" r:id="rId22"/>
    <p:sldId id="276" r:id="rId23"/>
    <p:sldId id="277" r:id="rId24"/>
    <p:sldId id="281" r:id="rId25"/>
    <p:sldId id="282" r:id="rId26"/>
    <p:sldId id="284" r:id="rId27"/>
    <p:sldId id="283" r:id="rId28"/>
    <p:sldId id="285" r:id="rId29"/>
    <p:sldId id="287" r:id="rId30"/>
    <p:sldId id="286" r:id="rId31"/>
    <p:sldId id="288" r:id="rId32"/>
    <p:sldId id="296" r:id="rId33"/>
    <p:sldId id="289" r:id="rId34"/>
    <p:sldId id="300" r:id="rId35"/>
    <p:sldId id="290" r:id="rId36"/>
    <p:sldId id="299" r:id="rId37"/>
    <p:sldId id="298" r:id="rId38"/>
    <p:sldId id="301" r:id="rId39"/>
    <p:sldId id="291" r:id="rId40"/>
    <p:sldId id="292" r:id="rId41"/>
    <p:sldId id="297" r:id="rId42"/>
    <p:sldId id="302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731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63627-EF28-103B-C1C8-A8C8175F0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DA6E9A-660E-4468-E7AE-70F6B7975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DC3EB2-E298-F206-1ECE-52271363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9C739-000D-9562-C76E-1586F86F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8E80B-1B5C-0BFB-9B7E-6ECF688F7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067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9E12A-6090-5025-5E66-45352B2C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7722E-782E-A21C-DEDA-1F1649757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37A44-7DCC-8753-E64A-4403F255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DC0E0-AD06-2045-2B03-40C2ABAD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60B4C-C4A9-DD3A-294B-C52056DD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6363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07C3F5-9DA1-CE4A-0356-F8F411979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25AB9-BD0A-732C-8B1F-BC9775C3E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B24B6-E9DD-1054-C1FD-5601B96E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A0BC4-9D99-6A84-1D13-A9F427C0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F1CDB-3BE6-73E5-8474-50365346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869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DE892-DA63-9E2D-8C97-D185E1ED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E0624-D9E5-6ABE-4BBB-63D67AEC0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3A919-2132-16E5-0473-125D9B88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8C039-77F6-81FF-6006-AAE1E30D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4E151-06FA-8B13-195F-8C40208C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756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9128C-1A51-8370-EAB5-A025EE2E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01533B-9657-5108-3552-52A613A50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27F44-5721-137A-582E-8C978CDB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6C011-3638-B8F4-C10D-E08266AD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548DD-43D8-BF98-F380-81C3BEBA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724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17EEA-6A1A-611A-C177-7CC97A8D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0F0E1-3BEF-230E-67F2-0E30EE16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65B431-CE93-F4FA-BA80-3A08DE1C4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AC141E-6FC2-ABAF-5D40-678F8244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BB26DA-FD70-6958-97D3-91518946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9DB29-4838-88C6-2343-BB0F1FB8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07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D7E76-6BDE-12F1-2DEC-7E37426C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6DD76-C2C3-DCD7-CAF1-F1C917AF2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48B7F8-A69F-A331-566B-AD893D17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0499C7-3AF3-926C-86E9-883EC5F3E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083272-ACBA-946B-9EF0-7A3A2387A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45175E-A93D-EA47-BD28-2E706C64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91B318-1960-B1A9-BBD7-59872F4F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C491C5-6003-40FE-61D1-9B4EAFD8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90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3A695-DFF3-0C0B-4B01-49C795CB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BC4217-992F-87AB-E11E-5BF1AE6E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3DC413-189F-BC6C-DBB1-91B023A6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4312A-88B3-F6C1-CBC4-3B4971FF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097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AB13C5-F4D3-24AC-BA29-2DB7954B3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94FE8C-56C1-BA7E-6989-99E4C61F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E6EFA-7605-76FC-2772-72273127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998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AFC5D-B1A4-9280-8C58-B487A9F0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534B0-9510-2403-592A-C541072C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C31BD0-B0CF-6434-9654-AC075DB08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8C224-4280-0EAF-A512-ECA9FA30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4A4359-F82B-2247-7A1E-6355B6E0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C72F88-084C-4133-6F00-AF9FEDCF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34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18C0D-ADCB-CC14-EE70-3FE0C256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B34E66-4EEC-8E37-476F-BF5895D62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1D1ED-366A-7EEF-CCFF-786F940F5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A84ED-3358-3760-2D52-F39BDD5C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7483C-C980-F431-053E-E4378C4B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B7599-7CF1-AD3C-809C-EEBF9D1A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640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98EE6-F589-39DB-A293-8717AB1A5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FA2279-F0BE-D80B-9130-D5613B07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0B85B-1F3A-A2ED-20D2-B00F702BD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97B18-564B-9D49-B232-3A01B40949CB}" type="datetimeFigureOut">
              <a:rPr kumimoji="1" lang="ko-Kore-KR" altLang="en-US" smtClean="0"/>
              <a:t>2023. 4. 24.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9D88EE-362A-CE2F-B920-33D2C5930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4689E-ACEB-6E00-07AE-1A1F4A346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C6A3B-5AE3-0742-BEAB-D6379765CBC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170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58B3A-A20F-FCD2-6ECA-B79868AEF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9656"/>
            <a:ext cx="9144000" cy="2387600"/>
          </a:xfrm>
        </p:spPr>
        <p:txBody>
          <a:bodyPr/>
          <a:lstStyle/>
          <a:p>
            <a:r>
              <a:rPr kumimoji="1" lang="en-US" altLang="ko-Kore-KR" dirty="0"/>
              <a:t>Hibernate Auto DDL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EA1A97-7392-0949-8A8D-60531078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1157" y="6449785"/>
            <a:ext cx="1401535" cy="1265464"/>
          </a:xfrm>
        </p:spPr>
        <p:txBody>
          <a:bodyPr/>
          <a:lstStyle/>
          <a:p>
            <a:r>
              <a:rPr kumimoji="1" lang="ko-KR" altLang="en-US" dirty="0" err="1"/>
              <a:t>고강현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539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-49902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1445079" y="3371849"/>
            <a:ext cx="9274629" cy="1657351"/>
          </a:xfrm>
          <a:prstGeom prst="frame">
            <a:avLst>
              <a:gd name="adj1" fmla="val 33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4192361" y="1377648"/>
            <a:ext cx="378006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JDBC (Java Database Connectivity)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JTA (Java Transaction API)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" altLang="ko-Kore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JNDI (Java Naming Directory Interface)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5500792" y="2790246"/>
            <a:ext cx="116320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9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00AF3-3EA0-9265-FE89-1AB101A1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4837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Noto Sans KR"/>
              </a:rPr>
              <a:t>Configuration</a:t>
            </a:r>
            <a:r>
              <a:rPr lang="ko-KR" altLang="en-US" b="0" i="0" dirty="0">
                <a:effectLst/>
                <a:latin typeface="Noto Sans KR"/>
              </a:rPr>
              <a:t>에서 </a:t>
            </a:r>
            <a:r>
              <a:rPr lang="en" altLang="ko-Kore-KR" b="0" i="0" dirty="0" err="1">
                <a:effectLst/>
                <a:latin typeface="Noto Sans KR"/>
              </a:rPr>
              <a:t>SessionFactory</a:t>
            </a:r>
            <a:r>
              <a:rPr lang="ko-KR" altLang="en-US" b="0" i="0" dirty="0" err="1">
                <a:effectLst/>
                <a:latin typeface="Noto Sans KR"/>
              </a:rPr>
              <a:t>를</a:t>
            </a:r>
            <a:r>
              <a:rPr lang="ko-KR" altLang="en-US" b="0" i="0" dirty="0">
                <a:effectLst/>
                <a:latin typeface="Noto Sans KR"/>
              </a:rPr>
              <a:t> 만든다</a:t>
            </a:r>
            <a:r>
              <a:rPr lang="en-US" altLang="ko-KR" b="0" i="0" dirty="0">
                <a:effectLst/>
                <a:latin typeface="Noto Sans KR"/>
              </a:rPr>
              <a:t>. (</a:t>
            </a:r>
            <a:r>
              <a:rPr lang="en" altLang="ko-Kore-KR" b="0" i="0" dirty="0">
                <a:effectLst/>
                <a:latin typeface="Noto Sans KR"/>
              </a:rPr>
              <a:t>singleton)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 err="1">
                <a:effectLst/>
                <a:latin typeface="Noto Sans KR"/>
              </a:rPr>
              <a:t>SessionFactory</a:t>
            </a:r>
            <a:r>
              <a:rPr lang="ko-KR" altLang="en-US" b="0" i="0" dirty="0">
                <a:effectLst/>
                <a:latin typeface="Noto Sans KR"/>
              </a:rPr>
              <a:t>에서 </a:t>
            </a:r>
            <a:r>
              <a:rPr lang="en" altLang="ko-Kore-KR" b="0" i="0" dirty="0">
                <a:effectLst/>
                <a:latin typeface="Noto Sans KR"/>
              </a:rPr>
              <a:t>Session</a:t>
            </a:r>
            <a:r>
              <a:rPr lang="ko-KR" altLang="en-US" b="0" i="0" dirty="0">
                <a:effectLst/>
                <a:latin typeface="Noto Sans KR"/>
              </a:rPr>
              <a:t>을 만들고 이 세션이 </a:t>
            </a:r>
            <a:r>
              <a:rPr lang="en" altLang="ko-Kore-KR" b="0" i="0" dirty="0">
                <a:effectLst/>
                <a:latin typeface="Noto Sans KR"/>
              </a:rPr>
              <a:t>JDBC</a:t>
            </a:r>
            <a:r>
              <a:rPr lang="ko-KR" altLang="en-US" b="0" i="0" dirty="0" err="1">
                <a:effectLst/>
                <a:latin typeface="Noto Sans KR"/>
              </a:rPr>
              <a:t>를</a:t>
            </a:r>
            <a:r>
              <a:rPr lang="ko-KR" altLang="en-US" b="0" i="0" dirty="0">
                <a:effectLst/>
                <a:latin typeface="Noto Sans KR"/>
              </a:rPr>
              <a:t> 사용하여 </a:t>
            </a:r>
            <a:r>
              <a:rPr lang="en" altLang="ko-Kore-KR" b="0" i="0" dirty="0">
                <a:effectLst/>
                <a:latin typeface="Noto Sans KR"/>
              </a:rPr>
              <a:t>Database</a:t>
            </a:r>
            <a:r>
              <a:rPr lang="ko-KR" altLang="en-US" b="0" i="0" dirty="0">
                <a:effectLst/>
                <a:latin typeface="Noto Sans KR"/>
              </a:rPr>
              <a:t>에 접근을 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dirty="0">
                <a:effectLst/>
                <a:latin typeface="Noto Sans KR"/>
              </a:rPr>
              <a:t>Transaction</a:t>
            </a:r>
            <a:r>
              <a:rPr lang="ko-KR" altLang="en-US" b="0" i="0" dirty="0">
                <a:effectLst/>
                <a:latin typeface="Noto Sans KR"/>
              </a:rPr>
              <a:t>도 </a:t>
            </a:r>
            <a:r>
              <a:rPr lang="en" altLang="ko-Kore-KR" b="0" i="0" dirty="0">
                <a:effectLst/>
                <a:latin typeface="Noto Sans KR"/>
              </a:rPr>
              <a:t>Session</a:t>
            </a:r>
            <a:r>
              <a:rPr lang="ko-KR" altLang="en-US" b="0" i="0" dirty="0">
                <a:effectLst/>
                <a:latin typeface="Noto Sans KR"/>
              </a:rPr>
              <a:t>에서 만들어준다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endParaRPr kumimoji="1"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D81E95-EFEC-F388-DEA5-410FA4C8F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99" y="588335"/>
            <a:ext cx="5865402" cy="29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38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FD8881-356A-F6EB-02A9-521301A8C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34"/>
          <a:stretch/>
        </p:blipFill>
        <p:spPr>
          <a:xfrm>
            <a:off x="442185" y="3291256"/>
            <a:ext cx="4475463" cy="289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79166-998F-BA41-0F17-3B8DF7754441}"/>
              </a:ext>
            </a:extLst>
          </p:cNvPr>
          <p:cNvSpPr txBox="1"/>
          <p:nvPr/>
        </p:nvSpPr>
        <p:spPr>
          <a:xfrm>
            <a:off x="7600924" y="2663604"/>
            <a:ext cx="4049485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i="1" dirty="0" err="1">
                <a:solidFill>
                  <a:srgbClr val="637777"/>
                </a:solidFill>
              </a:rPr>
              <a:t>optionBuilder</a:t>
            </a:r>
            <a:r>
              <a:rPr lang="ko-KR" altLang="en-US" i="1" dirty="0">
                <a:solidFill>
                  <a:srgbClr val="637777"/>
                </a:solidFill>
              </a:rPr>
              <a:t> 구성</a:t>
            </a:r>
            <a:endParaRPr lang="en" altLang="ko-Kore-KR" i="1" dirty="0">
              <a:solidFill>
                <a:srgbClr val="637777"/>
              </a:solidFill>
              <a:effectLst/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Integration</a:t>
            </a:r>
          </a:p>
          <a:p>
            <a:pPr lvl="1"/>
            <a:r>
              <a:rPr lang="en" altLang="ko-Kore-KR" i="1" dirty="0" err="1">
                <a:solidFill>
                  <a:srgbClr val="637777"/>
                </a:solidFill>
                <a:effectLst/>
              </a:rPr>
              <a:t>SessionFactory</a:t>
            </a:r>
            <a:r>
              <a:rPr lang="en" altLang="ko-Kore-KR" i="1" dirty="0">
                <a:solidFill>
                  <a:srgbClr val="637777"/>
                </a:solidFill>
                <a:effectLst/>
              </a:rPr>
              <a:t> behavior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Session behavior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(JTA) transaction handling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Statistics/Interceptor/observers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persistence behavior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JPA callbacks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multi-tenancy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Queries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Caching</a:t>
            </a:r>
            <a:endParaRPr lang="en" altLang="ko-Kore-KR" i="1" dirty="0">
              <a:solidFill>
                <a:srgbClr val="637777"/>
              </a:solidFill>
            </a:endParaRP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Schema tooling</a:t>
            </a:r>
          </a:p>
          <a:p>
            <a:pPr lvl="1"/>
            <a:r>
              <a:rPr lang="en" altLang="ko-Kore-KR" i="1" dirty="0">
                <a:solidFill>
                  <a:srgbClr val="637777"/>
                </a:solidFill>
                <a:effectLst/>
              </a:rPr>
              <a:t>JDBC Handling</a:t>
            </a:r>
          </a:p>
        </p:txBody>
      </p:sp>
      <p:pic>
        <p:nvPicPr>
          <p:cNvPr id="9" name="그림 8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FFC9E4F4-ACDF-9039-D325-7E742016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2120617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A7B46928-181F-1EC3-3436-786DF736FCFB}"/>
              </a:ext>
            </a:extLst>
          </p:cNvPr>
          <p:cNvCxnSpPr>
            <a:cxnSpLocks/>
          </p:cNvCxnSpPr>
          <p:nvPr/>
        </p:nvCxnSpPr>
        <p:spPr>
          <a:xfrm>
            <a:off x="5143503" y="1853295"/>
            <a:ext cx="2457421" cy="2384674"/>
          </a:xfrm>
          <a:prstGeom prst="bentConnector3">
            <a:avLst>
              <a:gd name="adj1" fmla="val 669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0632687A-4B15-11CC-483C-D6FDAEB0C809}"/>
              </a:ext>
            </a:extLst>
          </p:cNvPr>
          <p:cNvCxnSpPr>
            <a:cxnSpLocks/>
            <a:endCxn id="4" idx="0"/>
          </p:cNvCxnSpPr>
          <p:nvPr/>
        </p:nvCxnSpPr>
        <p:spPr>
          <a:xfrm rot="5400000">
            <a:off x="2675670" y="1049277"/>
            <a:ext cx="2246227" cy="2237731"/>
          </a:xfrm>
          <a:prstGeom prst="bentConnector3">
            <a:avLst>
              <a:gd name="adj1" fmla="val 4200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D5DDAC-4D8C-9E12-EFB7-E1E317F2D522}"/>
              </a:ext>
            </a:extLst>
          </p:cNvPr>
          <p:cNvSpPr txBox="1"/>
          <p:nvPr/>
        </p:nvSpPr>
        <p:spPr>
          <a:xfrm>
            <a:off x="5143503" y="1843618"/>
            <a:ext cx="311875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buildOptions</a:t>
            </a:r>
            <a:r>
              <a:rPr kumimoji="1" lang="ko-KR" altLang="en-US" sz="1200" dirty="0">
                <a:solidFill>
                  <a:schemeClr val="bg1"/>
                </a:solidFill>
              </a:rPr>
              <a:t>의 </a:t>
            </a:r>
            <a:r>
              <a:rPr kumimoji="1" lang="en-US" altLang="ko-KR" sz="1200" dirty="0">
                <a:solidFill>
                  <a:schemeClr val="bg1"/>
                </a:solidFill>
              </a:rPr>
              <a:t>return</a:t>
            </a:r>
            <a:r>
              <a:rPr kumimoji="1" lang="ko-KR" altLang="en-US" sz="1200" dirty="0">
                <a:solidFill>
                  <a:schemeClr val="bg1"/>
                </a:solidFill>
              </a:rPr>
              <a:t>값은 </a:t>
            </a:r>
            <a:r>
              <a:rPr kumimoji="1" lang="en-US" altLang="ko-KR" sz="1200" dirty="0">
                <a:solidFill>
                  <a:schemeClr val="bg1"/>
                </a:solidFill>
              </a:rPr>
              <a:t>this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7B66BC-D958-A1B6-C0F6-7BFDA3CE0BB8}"/>
              </a:ext>
            </a:extLst>
          </p:cNvPr>
          <p:cNvSpPr txBox="1"/>
          <p:nvPr/>
        </p:nvSpPr>
        <p:spPr>
          <a:xfrm>
            <a:off x="2585361" y="1023632"/>
            <a:ext cx="40603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MetaData</a:t>
            </a:r>
            <a:r>
              <a:rPr kumimoji="1" lang="ko-KR" altLang="en-US" sz="1200" dirty="0">
                <a:solidFill>
                  <a:schemeClr val="bg1"/>
                </a:solidFill>
              </a:rPr>
              <a:t>와 </a:t>
            </a:r>
            <a:r>
              <a:rPr kumimoji="1" lang="en-US" altLang="ko-KR" sz="1200" dirty="0">
                <a:solidFill>
                  <a:schemeClr val="bg1"/>
                </a:solidFill>
              </a:rPr>
              <a:t>factory</a:t>
            </a:r>
            <a:r>
              <a:rPr kumimoji="1" lang="ko-KR" altLang="en-US" sz="1200" dirty="0">
                <a:solidFill>
                  <a:schemeClr val="bg1"/>
                </a:solidFill>
              </a:rPr>
              <a:t> 옵션들을 이용해서 </a:t>
            </a:r>
            <a:r>
              <a:rPr kumimoji="1" lang="en-US" altLang="ko-KR" sz="1200" dirty="0" err="1">
                <a:solidFill>
                  <a:schemeClr val="bg1"/>
                </a:solidFill>
              </a:rPr>
              <a:t>SessionFactory</a:t>
            </a:r>
            <a:r>
              <a:rPr kumimoji="1" lang="ko-KR" altLang="en-US" sz="1200" dirty="0">
                <a:solidFill>
                  <a:schemeClr val="bg1"/>
                </a:solidFill>
              </a:rPr>
              <a:t> 생성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4B15D545-F52F-459B-332A-2A094F29185A}"/>
              </a:ext>
            </a:extLst>
          </p:cNvPr>
          <p:cNvSpPr/>
          <p:nvPr/>
        </p:nvSpPr>
        <p:spPr>
          <a:xfrm>
            <a:off x="2522764" y="1755321"/>
            <a:ext cx="2620739" cy="1796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F81F8D21-967C-FD10-35EB-CBBAC9817CB5}"/>
              </a:ext>
            </a:extLst>
          </p:cNvPr>
          <p:cNvSpPr/>
          <p:nvPr/>
        </p:nvSpPr>
        <p:spPr>
          <a:xfrm>
            <a:off x="4612821" y="898071"/>
            <a:ext cx="685800" cy="1469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4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1D0EDB99-E695-0F22-BBE5-382D0B48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7366"/>
            <a:ext cx="64770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8581DF-CBBD-5F70-EB64-E6C46196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27" y="1603767"/>
            <a:ext cx="6582310" cy="77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5C236B3-C199-B9A8-6825-DD31C580A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27" y="2658012"/>
            <a:ext cx="6856573" cy="3002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1E8CB-0E53-A39D-B5C6-1C3BD64B4044}"/>
              </a:ext>
            </a:extLst>
          </p:cNvPr>
          <p:cNvSpPr txBox="1"/>
          <p:nvPr/>
        </p:nvSpPr>
        <p:spPr>
          <a:xfrm>
            <a:off x="8077200" y="908140"/>
            <a:ext cx="3837214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effectLst/>
                <a:latin typeface="inherit"/>
              </a:rPr>
              <a:t>서비스는 직접 </a:t>
            </a:r>
            <a:r>
              <a:rPr lang="ko-KR" altLang="en-US" sz="1500" b="0" i="0" dirty="0" err="1">
                <a:effectLst/>
                <a:latin typeface="inherit"/>
              </a:rPr>
              <a:t>인스턴스화되어</a:t>
            </a:r>
            <a:r>
              <a:rPr lang="ko-KR" altLang="en-US" sz="1500" b="0" i="0" dirty="0">
                <a:effectLst/>
                <a:latin typeface="inherit"/>
              </a:rPr>
              <a:t> </a:t>
            </a:r>
            <a:r>
              <a:rPr lang="en" altLang="ko-Kore-KR" sz="1500" b="0" i="0" dirty="0" err="1">
                <a:effectLst/>
                <a:latin typeface="inherit"/>
              </a:rPr>
              <a:t>ServiceRegistry</a:t>
            </a:r>
            <a:r>
              <a:rPr lang="ko-KR" altLang="en-US" sz="1500" b="0" i="0" dirty="0">
                <a:effectLst/>
                <a:latin typeface="inherit"/>
              </a:rPr>
              <a:t>에 전달될 수 있습니다</a:t>
            </a:r>
            <a:r>
              <a:rPr lang="en-US" altLang="ko-KR" sz="1500" b="0" i="0" dirty="0">
                <a:effectLst/>
                <a:latin typeface="inheri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FC3A-9710-DDA5-6A89-782F1E7CE776}"/>
              </a:ext>
            </a:extLst>
          </p:cNvPr>
          <p:cNvSpPr txBox="1"/>
          <p:nvPr/>
        </p:nvSpPr>
        <p:spPr>
          <a:xfrm>
            <a:off x="274263" y="1666094"/>
            <a:ext cx="311391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altLang="ko-KR" sz="1500" b="0" i="0" dirty="0" err="1">
                <a:effectLst/>
                <a:latin typeface="inherit"/>
              </a:rPr>
              <a:t>SessionFactory</a:t>
            </a:r>
            <a:r>
              <a:rPr lang="ko-KR" altLang="en-US" sz="1500" dirty="0">
                <a:latin typeface="inherit"/>
              </a:rPr>
              <a:t> 생성 과정에서 </a:t>
            </a:r>
            <a:r>
              <a:rPr lang="en-US" altLang="ko-KR" sz="1500" dirty="0">
                <a:latin typeface="inherit"/>
              </a:rPr>
              <a:t>Schema</a:t>
            </a:r>
            <a:r>
              <a:rPr lang="ko-KR" altLang="en-US" sz="1500" dirty="0">
                <a:latin typeface="inherit"/>
              </a:rPr>
              <a:t>관리 </a:t>
            </a:r>
            <a:r>
              <a:rPr lang="en-US" altLang="ko-KR" sz="1500" dirty="0">
                <a:latin typeface="inherit"/>
              </a:rPr>
              <a:t>process</a:t>
            </a:r>
            <a:r>
              <a:rPr lang="ko-KR" altLang="en-US" sz="1500" dirty="0">
                <a:latin typeface="inherit"/>
              </a:rPr>
              <a:t> 실행</a:t>
            </a:r>
            <a:endParaRPr lang="en-US" altLang="ko-KR" sz="1500" b="0" i="0" dirty="0">
              <a:effectLst/>
              <a:latin typeface="inherit"/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09580914-54D3-63AC-F952-CFF1CA78163A}"/>
              </a:ext>
            </a:extLst>
          </p:cNvPr>
          <p:cNvCxnSpPr>
            <a:stCxn id="4" idx="1"/>
            <a:endCxn id="10" idx="1"/>
          </p:cNvCxnSpPr>
          <p:nvPr/>
        </p:nvCxnSpPr>
        <p:spPr>
          <a:xfrm rot="10800000" flipV="1">
            <a:off x="274264" y="763015"/>
            <a:ext cx="3323" cy="1180077"/>
          </a:xfrm>
          <a:prstGeom prst="bentConnector3">
            <a:avLst>
              <a:gd name="adj1" fmla="val 69793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8400BFEF-0DDA-D95F-B8CE-9F5643B13A87}"/>
              </a:ext>
            </a:extLst>
          </p:cNvPr>
          <p:cNvCxnSpPr>
            <a:endCxn id="9" idx="1"/>
          </p:cNvCxnSpPr>
          <p:nvPr/>
        </p:nvCxnSpPr>
        <p:spPr>
          <a:xfrm flipV="1">
            <a:off x="5910943" y="1185139"/>
            <a:ext cx="2166257" cy="888590"/>
          </a:xfrm>
          <a:prstGeom prst="bentConnector3">
            <a:avLst>
              <a:gd name="adj1" fmla="val -3706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9DC1BE3E-DD9D-422E-B6E9-5EC2730B3FEE}"/>
              </a:ext>
            </a:extLst>
          </p:cNvPr>
          <p:cNvCxnSpPr>
            <a:cxnSpLocks/>
          </p:cNvCxnSpPr>
          <p:nvPr/>
        </p:nvCxnSpPr>
        <p:spPr>
          <a:xfrm>
            <a:off x="2555421" y="685800"/>
            <a:ext cx="2780006" cy="10241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C768F570-20D1-E0DE-4164-1140B840A08A}"/>
              </a:ext>
            </a:extLst>
          </p:cNvPr>
          <p:cNvCxnSpPr>
            <a:cxnSpLocks/>
          </p:cNvCxnSpPr>
          <p:nvPr/>
        </p:nvCxnSpPr>
        <p:spPr>
          <a:xfrm>
            <a:off x="2070406" y="908140"/>
            <a:ext cx="3265021" cy="191670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AE55A-1941-7B98-C420-F97DD91D532F}"/>
              </a:ext>
            </a:extLst>
          </p:cNvPr>
          <p:cNvSpPr txBox="1"/>
          <p:nvPr/>
        </p:nvSpPr>
        <p:spPr>
          <a:xfrm>
            <a:off x="5420405" y="2888551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Configuration</a:t>
            </a:r>
            <a:r>
              <a:rPr kumimoji="1" lang="ko-KR" altLang="en-US" sz="1000" dirty="0">
                <a:solidFill>
                  <a:schemeClr val="bg1"/>
                </a:solidFill>
              </a:rPr>
              <a:t>서비스를 가져와서 설정 파일 </a:t>
            </a:r>
            <a:r>
              <a:rPr kumimoji="1" lang="en-US" altLang="ko-KR" sz="1000" dirty="0">
                <a:solidFill>
                  <a:schemeClr val="bg1"/>
                </a:solidFill>
              </a:rPr>
              <a:t>properties </a:t>
            </a:r>
            <a:r>
              <a:rPr kumimoji="1" lang="ko-KR" altLang="en-US" sz="1000" dirty="0">
                <a:solidFill>
                  <a:schemeClr val="bg1"/>
                </a:solidFill>
              </a:rPr>
              <a:t>추출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C375ED-B9C1-7406-99E1-3BC82EDA1195}"/>
              </a:ext>
            </a:extLst>
          </p:cNvPr>
          <p:cNvSpPr txBox="1"/>
          <p:nvPr/>
        </p:nvSpPr>
        <p:spPr>
          <a:xfrm>
            <a:off x="2305159" y="30338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Metadata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AB90BB-9276-0A7C-EB28-9E93F000237F}"/>
              </a:ext>
            </a:extLst>
          </p:cNvPr>
          <p:cNvSpPr txBox="1"/>
          <p:nvPr/>
        </p:nvSpPr>
        <p:spPr>
          <a:xfrm>
            <a:off x="1256987" y="122304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Create_drop</a:t>
            </a:r>
            <a:r>
              <a:rPr kumimoji="1" lang="ko-KR" altLang="en-US" sz="1000" dirty="0">
                <a:solidFill>
                  <a:schemeClr val="bg1"/>
                </a:solidFill>
              </a:rPr>
              <a:t>일 경우 </a:t>
            </a:r>
            <a:r>
              <a:rPr kumimoji="1" lang="en-US" altLang="ko-KR" sz="1000" dirty="0">
                <a:solidFill>
                  <a:schemeClr val="bg1"/>
                </a:solidFill>
              </a:rPr>
              <a:t>Drop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88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78D9D6-F77C-B7B3-5AA7-FCEE8E72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3391" cy="2120617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3A34F47D-F25D-3913-656A-68AEAD982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471" y="1045496"/>
            <a:ext cx="7653392" cy="5812504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08238528-22D7-FD24-F078-991AAD8CC03E}"/>
              </a:ext>
            </a:extLst>
          </p:cNvPr>
          <p:cNvSpPr/>
          <p:nvPr/>
        </p:nvSpPr>
        <p:spPr>
          <a:xfrm>
            <a:off x="4686300" y="1265464"/>
            <a:ext cx="6915150" cy="669471"/>
          </a:xfrm>
          <a:prstGeom prst="frame">
            <a:avLst>
              <a:gd name="adj1" fmla="val 64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C52D6-5DE8-B481-4B6C-FF7ED891591E}"/>
              </a:ext>
            </a:extLst>
          </p:cNvPr>
          <p:cNvSpPr txBox="1"/>
          <p:nvPr/>
        </p:nvSpPr>
        <p:spPr>
          <a:xfrm>
            <a:off x="8077309" y="114235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뒷장에 설명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6FDF996-BC49-D475-B523-B8B7DBEDEDC7}"/>
              </a:ext>
            </a:extLst>
          </p:cNvPr>
          <p:cNvSpPr/>
          <p:nvPr/>
        </p:nvSpPr>
        <p:spPr>
          <a:xfrm>
            <a:off x="2784021" y="865414"/>
            <a:ext cx="1760450" cy="18008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2A36F4C5-1B8F-74B8-1BB7-25AC97D1CB58}"/>
              </a:ext>
            </a:extLst>
          </p:cNvPr>
          <p:cNvCxnSpPr/>
          <p:nvPr/>
        </p:nvCxnSpPr>
        <p:spPr>
          <a:xfrm>
            <a:off x="3665764" y="1045496"/>
            <a:ext cx="878707" cy="9685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49439B-4407-44FA-CDD7-8669AD20FDE0}"/>
              </a:ext>
            </a:extLst>
          </p:cNvPr>
          <p:cNvSpPr txBox="1"/>
          <p:nvPr/>
        </p:nvSpPr>
        <p:spPr>
          <a:xfrm>
            <a:off x="8143875" y="199190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Metadata</a:t>
            </a:r>
            <a:r>
              <a:rPr kumimoji="1" lang="ko-KR" altLang="en-US" sz="1000" dirty="0">
                <a:solidFill>
                  <a:schemeClr val="bg1"/>
                </a:solidFill>
              </a:rPr>
              <a:t>의 </a:t>
            </a:r>
            <a:r>
              <a:rPr kumimoji="1" lang="en-US" altLang="ko-KR" sz="1000" dirty="0">
                <a:solidFill>
                  <a:schemeClr val="bg1"/>
                </a:solidFill>
              </a:rPr>
              <a:t>contributors</a:t>
            </a:r>
            <a:r>
              <a:rPr kumimoji="1" lang="ko-KR" altLang="en-US" sz="1000" dirty="0">
                <a:solidFill>
                  <a:schemeClr val="bg1"/>
                </a:solidFill>
              </a:rPr>
              <a:t>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892C8-6E75-8BC1-D7E8-7BE280C1A3F3}"/>
              </a:ext>
            </a:extLst>
          </p:cNvPr>
          <p:cNvSpPr txBox="1"/>
          <p:nvPr/>
        </p:nvSpPr>
        <p:spPr>
          <a:xfrm>
            <a:off x="8957582" y="2122712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Hashset</a:t>
            </a:r>
            <a:r>
              <a:rPr kumimoji="1" lang="ko-KR" altLang="en-US" sz="1000" dirty="0">
                <a:solidFill>
                  <a:schemeClr val="bg1"/>
                </a:solidFill>
              </a:rPr>
              <a:t>설정으로 </a:t>
            </a:r>
            <a:r>
              <a:rPr kumimoji="1" lang="en-US" altLang="ko-KR" sz="1000" dirty="0">
                <a:solidFill>
                  <a:schemeClr val="bg1"/>
                </a:solidFill>
              </a:rPr>
              <a:t>group</a:t>
            </a:r>
            <a:r>
              <a:rPr kumimoji="1" lang="ko-KR" altLang="en-US" sz="1000" dirty="0">
                <a:solidFill>
                  <a:schemeClr val="bg1"/>
                </a:solidFill>
              </a:rPr>
              <a:t>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B54C5-CB4A-51E4-6FB2-58560188724F}"/>
              </a:ext>
            </a:extLst>
          </p:cNvPr>
          <p:cNvSpPr txBox="1"/>
          <p:nvPr/>
        </p:nvSpPr>
        <p:spPr>
          <a:xfrm>
            <a:off x="7339067" y="253195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Meatadata</a:t>
            </a:r>
            <a:r>
              <a:rPr kumimoji="1" lang="ko-KR" altLang="en-US" sz="1000" dirty="0">
                <a:solidFill>
                  <a:schemeClr val="bg1"/>
                </a:solidFill>
              </a:rPr>
              <a:t>에서 가져온 </a:t>
            </a:r>
            <a:r>
              <a:rPr kumimoji="1" lang="en-US" altLang="ko-KR" sz="1000" dirty="0">
                <a:solidFill>
                  <a:schemeClr val="bg1"/>
                </a:solidFill>
              </a:rPr>
              <a:t>contributor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빼오기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97B4A-AB45-6A12-E644-DF80409A4B62}"/>
              </a:ext>
            </a:extLst>
          </p:cNvPr>
          <p:cNvSpPr txBox="1"/>
          <p:nvPr/>
        </p:nvSpPr>
        <p:spPr>
          <a:xfrm>
            <a:off x="9793796" y="2980431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각 객체에 맞는 값 넣어서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9533EA-F6AE-70C3-01A2-25C6165E3732}"/>
              </a:ext>
            </a:extLst>
          </p:cNvPr>
          <p:cNvSpPr txBox="1"/>
          <p:nvPr/>
        </p:nvSpPr>
        <p:spPr>
          <a:xfrm>
            <a:off x="6012683" y="3305795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chemeClr val="bg1"/>
                </a:solidFill>
              </a:rPr>
              <a:t>둘다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값일 때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0B26C4-6C11-117D-A132-D85DEC6245B3}"/>
              </a:ext>
            </a:extLst>
          </p:cNvPr>
          <p:cNvSpPr txBox="1"/>
          <p:nvPr/>
        </p:nvSpPr>
        <p:spPr>
          <a:xfrm>
            <a:off x="7144797" y="4633422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chemeClr val="bg1"/>
                </a:solidFill>
              </a:rPr>
              <a:t>둘다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값일 때</a:t>
            </a:r>
            <a:r>
              <a:rPr kumimoji="1" lang="en-US" altLang="ko-KR" sz="1000" dirty="0">
                <a:solidFill>
                  <a:schemeClr val="bg1"/>
                </a:solidFill>
              </a:rPr>
              <a:t> 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으로</a:t>
            </a:r>
            <a:r>
              <a:rPr kumimoji="1" lang="ko-KR" altLang="en-US" sz="1000" dirty="0">
                <a:solidFill>
                  <a:schemeClr val="bg1"/>
                </a:solidFill>
              </a:rPr>
              <a:t>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9AFB0-57C2-7FDD-F3D8-5EFFF97152C5}"/>
              </a:ext>
            </a:extLst>
          </p:cNvPr>
          <p:cNvSpPr txBox="1"/>
          <p:nvPr/>
        </p:nvSpPr>
        <p:spPr>
          <a:xfrm>
            <a:off x="8006394" y="3795934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이 아니면 </a:t>
            </a:r>
            <a:r>
              <a:rPr kumimoji="1" lang="en-US" altLang="ko-KR" sz="1000" dirty="0">
                <a:solidFill>
                  <a:schemeClr val="bg1"/>
                </a:solidFill>
              </a:rPr>
              <a:t>database 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에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6D3393-65EA-0A3F-E3CD-6435D2414EC0}"/>
              </a:ext>
            </a:extLst>
          </p:cNvPr>
          <p:cNvSpPr txBox="1"/>
          <p:nvPr/>
        </p:nvSpPr>
        <p:spPr>
          <a:xfrm>
            <a:off x="9275988" y="3410127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Action auto</a:t>
            </a:r>
            <a:r>
              <a:rPr kumimoji="1" lang="ko-KR" altLang="en-US" sz="1000" dirty="0">
                <a:solidFill>
                  <a:schemeClr val="bg1"/>
                </a:solidFill>
              </a:rPr>
              <a:t>에 대한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찾기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EBCD7E-5C34-B4AA-8E05-568F392B78B2}"/>
              </a:ext>
            </a:extLst>
          </p:cNvPr>
          <p:cNvSpPr txBox="1"/>
          <p:nvPr/>
        </p:nvSpPr>
        <p:spPr>
          <a:xfrm>
            <a:off x="6239975" y="622273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Grouping</a:t>
            </a:r>
            <a:r>
              <a:rPr kumimoji="1" lang="ko-KR" altLang="en-US" sz="1000" dirty="0">
                <a:solidFill>
                  <a:schemeClr val="bg1"/>
                </a:solidFill>
              </a:rPr>
              <a:t>에 저장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2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7C1BBF8-D73E-C7B7-0007-115A5435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0" y="4906736"/>
            <a:ext cx="6812742" cy="1795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19E519-B9A1-B7FE-8DD9-9F5A7C7D90AE}"/>
              </a:ext>
            </a:extLst>
          </p:cNvPr>
          <p:cNvSpPr txBox="1"/>
          <p:nvPr/>
        </p:nvSpPr>
        <p:spPr>
          <a:xfrm>
            <a:off x="3060980" y="522849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Setting</a:t>
            </a:r>
            <a:r>
              <a:rPr kumimoji="1" lang="ko-KR" altLang="en-US" sz="1000" dirty="0">
                <a:solidFill>
                  <a:schemeClr val="bg1"/>
                </a:solidFill>
              </a:rPr>
              <a:t>값 유무로 셋팅 이름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90B1B-D5B4-3ABF-B406-AE48CBD40E5D}"/>
              </a:ext>
            </a:extLst>
          </p:cNvPr>
          <p:cNvSpPr txBox="1"/>
          <p:nvPr/>
        </p:nvSpPr>
        <p:spPr>
          <a:xfrm>
            <a:off x="3964808" y="562060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이름으로 검색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6525D-D569-32A0-3EF4-1AC6ABC031E6}"/>
              </a:ext>
            </a:extLst>
          </p:cNvPr>
          <p:cNvSpPr txBox="1"/>
          <p:nvPr/>
        </p:nvSpPr>
        <p:spPr>
          <a:xfrm>
            <a:off x="2456769" y="5842181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 err="1">
                <a:solidFill>
                  <a:schemeClr val="bg1"/>
                </a:solidFill>
              </a:rPr>
              <a:t>없을시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default</a:t>
            </a:r>
            <a:r>
              <a:rPr kumimoji="1" lang="ko-KR" altLang="en-US" sz="1000" dirty="0">
                <a:solidFill>
                  <a:schemeClr val="bg1"/>
                </a:solidFill>
              </a:rPr>
              <a:t>값으로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AD3D659B-61FB-FFD4-2453-E6BE52576AB7}"/>
              </a:ext>
            </a:extLst>
          </p:cNvPr>
          <p:cNvSpPr/>
          <p:nvPr/>
        </p:nvSpPr>
        <p:spPr>
          <a:xfrm>
            <a:off x="1126670" y="6384472"/>
            <a:ext cx="1396094" cy="17961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25C5F4AA-CF51-497E-066E-4BA91039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38668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133ED8-229B-1765-7DCB-3EE6873B28B6}"/>
              </a:ext>
            </a:extLst>
          </p:cNvPr>
          <p:cNvSpPr txBox="1"/>
          <p:nvPr/>
        </p:nvSpPr>
        <p:spPr>
          <a:xfrm>
            <a:off x="3510017" y="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determinJpaScriptActionSetting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: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상수값만</a:t>
            </a:r>
            <a:r>
              <a:rPr kumimoji="1" lang="ko-KR" altLang="en-US" sz="1000" dirty="0">
                <a:solidFill>
                  <a:schemeClr val="bg1"/>
                </a:solidFill>
              </a:rPr>
              <a:t> 다름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EF982D-D3EF-568D-E722-E1F901D130B0}"/>
              </a:ext>
            </a:extLst>
          </p:cNvPr>
          <p:cNvSpPr txBox="1"/>
          <p:nvPr/>
        </p:nvSpPr>
        <p:spPr>
          <a:xfrm>
            <a:off x="4677768" y="1260178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Database 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이름 가져오기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29916-0944-3810-5D53-32895DA3F8F8}"/>
              </a:ext>
            </a:extLst>
          </p:cNvPr>
          <p:cNvSpPr txBox="1"/>
          <p:nvPr/>
        </p:nvSpPr>
        <p:spPr>
          <a:xfrm>
            <a:off x="5192171" y="224737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가져온 이름으로 설정 값 가져오기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EB266A-EB00-B69E-F07A-0AEF00133FDF}"/>
              </a:ext>
            </a:extLst>
          </p:cNvPr>
          <p:cNvSpPr txBox="1"/>
          <p:nvPr/>
        </p:nvSpPr>
        <p:spPr>
          <a:xfrm>
            <a:off x="427631" y="2766577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로그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4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6B86940-0641-E24A-89AC-A9D9F7D8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25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F5EC6-4CCD-AF5F-1EBD-A7C836544FD8}"/>
              </a:ext>
            </a:extLst>
          </p:cNvPr>
          <p:cNvSpPr txBox="1"/>
          <p:nvPr/>
        </p:nvSpPr>
        <p:spPr>
          <a:xfrm>
            <a:off x="1610406" y="101648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Auto setting</a:t>
            </a:r>
            <a:r>
              <a:rPr kumimoji="1" lang="ko-KR" altLang="en-US" sz="1000" dirty="0">
                <a:solidFill>
                  <a:schemeClr val="bg1"/>
                </a:solidFill>
              </a:rPr>
              <a:t> 값이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이면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retrun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02AF9-3BE1-3C0F-B3F7-5C8BE9670E7E}"/>
              </a:ext>
            </a:extLst>
          </p:cNvPr>
          <p:cNvSpPr txBox="1"/>
          <p:nvPr/>
        </p:nvSpPr>
        <p:spPr>
          <a:xfrm>
            <a:off x="3028271" y="1634247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Value</a:t>
            </a:r>
            <a:r>
              <a:rPr kumimoji="1" lang="ko-KR" altLang="en-US" sz="1000" dirty="0">
                <a:solidFill>
                  <a:schemeClr val="bg1"/>
                </a:solidFill>
              </a:rPr>
              <a:t>의 객체 타입 확인 후 맞는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객체 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9CDB0A1-9FF0-9AFB-F787-008DBEE4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811" y="482797"/>
            <a:ext cx="3662189" cy="53368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5870E19-956F-2A13-919B-EB98923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654" y="1722814"/>
            <a:ext cx="4719010" cy="5135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27B948-58C1-8D07-28A5-717B01B18B58}"/>
              </a:ext>
            </a:extLst>
          </p:cNvPr>
          <p:cNvSpPr txBox="1"/>
          <p:nvPr/>
        </p:nvSpPr>
        <p:spPr>
          <a:xfrm>
            <a:off x="2919234" y="212890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Value</a:t>
            </a:r>
            <a:r>
              <a:rPr kumimoji="1" lang="ko-KR" altLang="en-US" sz="1000" dirty="0">
                <a:solidFill>
                  <a:schemeClr val="bg1"/>
                </a:solidFill>
              </a:rPr>
              <a:t> 값 </a:t>
            </a:r>
            <a:r>
              <a:rPr kumimoji="1" lang="en-US" altLang="ko-KR" sz="1000" dirty="0">
                <a:solidFill>
                  <a:schemeClr val="bg1"/>
                </a:solidFill>
              </a:rPr>
              <a:t>string </a:t>
            </a:r>
            <a:r>
              <a:rPr kumimoji="1" lang="ko-KR" altLang="en-US" sz="1000" dirty="0">
                <a:solidFill>
                  <a:schemeClr val="bg1"/>
                </a:solidFill>
              </a:rPr>
              <a:t>변환 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17DE5D-81EF-0D14-7AED-B5D9E52AC65D}"/>
              </a:ext>
            </a:extLst>
          </p:cNvPr>
          <p:cNvSpPr txBox="1"/>
          <p:nvPr/>
        </p:nvSpPr>
        <p:spPr>
          <a:xfrm>
            <a:off x="1691870" y="2490946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비어 있거나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>
                <a:solidFill>
                  <a:schemeClr val="bg1"/>
                </a:solidFill>
              </a:rPr>
              <a:t>과 같다면 </a:t>
            </a:r>
            <a:r>
              <a:rPr kumimoji="1" lang="en-US" altLang="ko-KR" sz="1000" dirty="0">
                <a:solidFill>
                  <a:schemeClr val="bg1"/>
                </a:solidFill>
              </a:rPr>
              <a:t>NONE</a:t>
            </a:r>
            <a:r>
              <a:rPr kumimoji="1" lang="ko-KR" altLang="en-US" sz="1000" dirty="0">
                <a:solidFill>
                  <a:schemeClr val="bg1"/>
                </a:solidFill>
              </a:rPr>
              <a:t>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8903D-796A-3E74-1F8A-AD6B6C3BB02D}"/>
              </a:ext>
            </a:extLst>
          </p:cNvPr>
          <p:cNvSpPr txBox="1"/>
          <p:nvPr/>
        </p:nvSpPr>
        <p:spPr>
          <a:xfrm>
            <a:off x="2810198" y="419176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이면 넘어가고 </a:t>
            </a:r>
            <a:r>
              <a:rPr kumimoji="1" lang="en-US" altLang="ko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 과 계속 비교 후 같으면 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8ABF8-F47A-E40D-7965-C9F1856A5BF0}"/>
              </a:ext>
            </a:extLst>
          </p:cNvPr>
          <p:cNvSpPr txBox="1"/>
          <p:nvPr/>
        </p:nvSpPr>
        <p:spPr>
          <a:xfrm>
            <a:off x="1610405" y="5278660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Jpa</a:t>
            </a:r>
            <a:r>
              <a:rPr kumimoji="1" lang="ko-KR" altLang="en-US" sz="1000" dirty="0">
                <a:solidFill>
                  <a:schemeClr val="bg1"/>
                </a:solidFill>
              </a:rPr>
              <a:t>설정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값과도</a:t>
            </a:r>
            <a:r>
              <a:rPr kumimoji="1" lang="ko-KR" altLang="en-US" sz="1000" dirty="0">
                <a:solidFill>
                  <a:schemeClr val="bg1"/>
                </a:solidFill>
              </a:rPr>
              <a:t> 비교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2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8809E1-CFF0-7ED2-F457-A4176DBD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55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6962AB-C01E-3032-01D3-901705E5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82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7F321-02B8-3855-6C0A-1ED465E65B99}"/>
              </a:ext>
            </a:extLst>
          </p:cNvPr>
          <p:cNvSpPr txBox="1"/>
          <p:nvPr/>
        </p:nvSpPr>
        <p:spPr>
          <a:xfrm>
            <a:off x="3744749" y="867432"/>
            <a:ext cx="2732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</a:rPr>
              <a:t>Action</a:t>
            </a:r>
            <a:r>
              <a:rPr kumimoji="1" lang="ko-KR" altLang="en-US" sz="1200" dirty="0">
                <a:solidFill>
                  <a:schemeClr val="bg1"/>
                </a:solidFill>
              </a:rPr>
              <a:t>이 </a:t>
            </a:r>
            <a:r>
              <a:rPr kumimoji="1" lang="en-US" altLang="ko-KR" sz="1200" dirty="0">
                <a:solidFill>
                  <a:schemeClr val="bg1"/>
                </a:solidFill>
              </a:rPr>
              <a:t>NONE</a:t>
            </a:r>
            <a:r>
              <a:rPr kumimoji="1" lang="ko-KR" altLang="en-US" sz="1200" dirty="0">
                <a:solidFill>
                  <a:schemeClr val="bg1"/>
                </a:solidFill>
              </a:rPr>
              <a:t>이면 패스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D1C52-3219-B608-3986-FA07C570DDF7}"/>
              </a:ext>
            </a:extLst>
          </p:cNvPr>
          <p:cNvSpPr txBox="1"/>
          <p:nvPr/>
        </p:nvSpPr>
        <p:spPr>
          <a:xfrm>
            <a:off x="6994133" y="2758826"/>
            <a:ext cx="446036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accent1">
                    <a:lumMod val="75000"/>
                  </a:schemeClr>
                </a:solidFill>
              </a:rPr>
              <a:t>If : </a:t>
            </a:r>
            <a:r>
              <a:rPr kumimoji="1" lang="en-US" altLang="ko-Kore-KR" sz="1200" dirty="0" err="1">
                <a:solidFill>
                  <a:schemeClr val="accent1">
                    <a:lumMod val="75000"/>
                  </a:schemeClr>
                </a:solidFill>
              </a:rPr>
              <a:t>databaseActionMap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이 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일때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로직이 처음 </a:t>
            </a:r>
            <a:r>
              <a:rPr kumimoji="1"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실행될때</a:t>
            </a:r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kumimoji="1" lang="en-US" altLang="ko-Kore-KR" sz="1200" dirty="0" err="1"/>
              <a:t>databaseActionMap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HashMap</a:t>
            </a:r>
            <a:r>
              <a:rPr kumimoji="1" lang="ko-KR" altLang="en-US" sz="1200" dirty="0"/>
              <a:t>을 넣어준다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/>
              <a:t>Contributors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HashSet</a:t>
            </a:r>
            <a:r>
              <a:rPr kumimoji="1" lang="ko-KR" altLang="en-US" sz="1200" dirty="0"/>
              <a:t>을 넣어준다</a:t>
            </a:r>
            <a:r>
              <a:rPr kumimoji="1" lang="en-US" altLang="ko-KR" sz="1200" dirty="0"/>
              <a:t>.</a:t>
            </a:r>
          </a:p>
          <a:p>
            <a:r>
              <a:rPr kumimoji="1" lang="en-US" altLang="ko-Kore-KR" sz="1200" dirty="0" err="1"/>
              <a:t>databaseActionMap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 종류와 </a:t>
            </a:r>
            <a:r>
              <a:rPr kumimoji="1" lang="en-US" altLang="ko-KR" sz="1200" dirty="0"/>
              <a:t>contributors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넣어준다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en-US" altLang="ko-KR" sz="1200" dirty="0">
                <a:solidFill>
                  <a:schemeClr val="accent1">
                    <a:lumMod val="75000"/>
                  </a:schemeClr>
                </a:solidFill>
              </a:rPr>
              <a:t>If : </a:t>
            </a:r>
            <a:r>
              <a:rPr kumimoji="1" lang="ko-KR" altLang="en-US" sz="1200" dirty="0">
                <a:solidFill>
                  <a:schemeClr val="accent1">
                    <a:lumMod val="75000"/>
                  </a:schemeClr>
                </a:solidFill>
              </a:rPr>
              <a:t>두번째 로직 실행부터</a:t>
            </a:r>
            <a:endParaRPr kumimoji="1" lang="en-US" altLang="ko-KR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ko-Kore-KR" sz="1200" dirty="0" err="1"/>
              <a:t>databaseActionMap</a:t>
            </a:r>
            <a:r>
              <a:rPr kumimoji="1" lang="ko-KR" altLang="en-US" sz="1200" dirty="0"/>
              <a:t>에 중복되는 </a:t>
            </a:r>
            <a:r>
              <a:rPr kumimoji="1" lang="en-US" altLang="ko-KR" sz="1200" dirty="0"/>
              <a:t>Action</a:t>
            </a:r>
            <a:r>
              <a:rPr kumimoji="1" lang="ko-KR" altLang="en-US" sz="1200" dirty="0"/>
              <a:t>이 있는지 검사 후 없으면 </a:t>
            </a:r>
            <a:r>
              <a:rPr kumimoji="1" lang="en-US" altLang="ko-KR" sz="1200" dirty="0"/>
              <a:t>Action(Key)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HashSet(Value)</a:t>
            </a:r>
            <a:r>
              <a:rPr kumimoji="1" lang="ko-KR" altLang="en-US" sz="1200" dirty="0"/>
              <a:t>을 만들어서 넣어준다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en-US" altLang="ko-Kore-KR" sz="1200" dirty="0"/>
              <a:t>Set</a:t>
            </a:r>
            <a:r>
              <a:rPr kumimoji="1" lang="ko-KR" altLang="en-US" sz="1200" dirty="0"/>
              <a:t>인 </a:t>
            </a:r>
            <a:r>
              <a:rPr kumimoji="1" lang="en-US" altLang="ko-KR" sz="1200" dirty="0"/>
              <a:t>contributors</a:t>
            </a:r>
            <a:r>
              <a:rPr kumimoji="1" lang="ko-KR" altLang="en-US" sz="1200" dirty="0"/>
              <a:t>에 </a:t>
            </a:r>
            <a:r>
              <a:rPr kumimoji="1" lang="en-US" altLang="ko-KR" sz="1200" dirty="0"/>
              <a:t>contributor</a:t>
            </a:r>
            <a:r>
              <a:rPr kumimoji="1" lang="ko-KR" altLang="en-US" sz="1200" dirty="0"/>
              <a:t>을 추가해준다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중복 시 추가 안됨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sp>
        <p:nvSpPr>
          <p:cNvPr id="7" name="오른쪽 대괄호[R] 6">
            <a:extLst>
              <a:ext uri="{FF2B5EF4-FFF2-40B4-BE49-F238E27FC236}">
                <a16:creationId xmlns:a16="http://schemas.microsoft.com/office/drawing/2014/main" id="{8AC2FB4D-C68F-9833-E586-7C901B0546B1}"/>
              </a:ext>
            </a:extLst>
          </p:cNvPr>
          <p:cNvSpPr/>
          <p:nvPr/>
        </p:nvSpPr>
        <p:spPr>
          <a:xfrm>
            <a:off x="5508234" y="1005931"/>
            <a:ext cx="239423" cy="23414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D5D470EE-8BC0-E9EE-374D-3CA5266AF5AD}"/>
              </a:ext>
            </a:extLst>
          </p:cNvPr>
          <p:cNvSpPr/>
          <p:nvPr/>
        </p:nvSpPr>
        <p:spPr>
          <a:xfrm>
            <a:off x="5508233" y="4081146"/>
            <a:ext cx="239423" cy="234142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E6AE5AF-D0A3-9DAF-89A5-53FDAFFE4F03}"/>
              </a:ext>
            </a:extLst>
          </p:cNvPr>
          <p:cNvCxnSpPr>
            <a:stCxn id="7" idx="2"/>
            <a:endCxn id="6" idx="1"/>
          </p:cNvCxnSpPr>
          <p:nvPr/>
        </p:nvCxnSpPr>
        <p:spPr>
          <a:xfrm rot="10800000" flipH="1" flipV="1">
            <a:off x="5747657" y="2176644"/>
            <a:ext cx="1246476" cy="1551678"/>
          </a:xfrm>
          <a:prstGeom prst="bentConnector3">
            <a:avLst>
              <a:gd name="adj1" fmla="val 52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3B539D15-A52B-89A4-BFC3-408F08FC2838}"/>
              </a:ext>
            </a:extLst>
          </p:cNvPr>
          <p:cNvCxnSpPr>
            <a:stCxn id="8" idx="2"/>
            <a:endCxn id="6" idx="1"/>
          </p:cNvCxnSpPr>
          <p:nvPr/>
        </p:nvCxnSpPr>
        <p:spPr>
          <a:xfrm rot="10800000" flipH="1">
            <a:off x="5747655" y="3728323"/>
            <a:ext cx="1246477" cy="1523537"/>
          </a:xfrm>
          <a:prstGeom prst="bentConnector3">
            <a:avLst>
              <a:gd name="adj1" fmla="val 528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E583A6-E5E8-E414-ECA2-1BEA823F1BAC}"/>
              </a:ext>
            </a:extLst>
          </p:cNvPr>
          <p:cNvSpPr txBox="1"/>
          <p:nvPr/>
        </p:nvSpPr>
        <p:spPr>
          <a:xfrm>
            <a:off x="362013" y="358526"/>
            <a:ext cx="2732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</a:rPr>
              <a:t>Action</a:t>
            </a:r>
            <a:r>
              <a:rPr kumimoji="1" lang="ko-KR" altLang="en-US" sz="1200" dirty="0">
                <a:solidFill>
                  <a:schemeClr val="bg1"/>
                </a:solidFill>
              </a:rPr>
              <a:t> 종류에 맞게 나누기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0C8561-B6DC-E6A5-8720-F3B82098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215248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A1B0F8A-75C7-EB7B-9F92-391F64E5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91" y="1407988"/>
            <a:ext cx="5856709" cy="2420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21AE8-D58F-B38B-0996-5918DD4F5FF4}"/>
              </a:ext>
            </a:extLst>
          </p:cNvPr>
          <p:cNvSpPr txBox="1"/>
          <p:nvPr/>
        </p:nvSpPr>
        <p:spPr>
          <a:xfrm>
            <a:off x="8106941" y="174440"/>
            <a:ext cx="345211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사용자가 설정한 초기 설정들 가져옴</a:t>
            </a:r>
            <a:endParaRPr kumimoji="1" lang="en-US" altLang="ko-KR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Hibernate Config (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설정정보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) : </a:t>
            </a:r>
            <a:r>
              <a:rPr lang="en" altLang="ko-Kore-KR" sz="1200" b="0" i="0" dirty="0" err="1">
                <a:solidFill>
                  <a:srgbClr val="666666"/>
                </a:solidFill>
                <a:effectLst/>
                <a:latin typeface="Noto Sans KR"/>
              </a:rPr>
              <a:t>hibernate.cfg.xml</a:t>
            </a: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을 읽음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Hibernate Mapping (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Noto Sans KR"/>
              </a:rPr>
              <a:t>매핑정보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Noto Sans KR"/>
              </a:rPr>
              <a:t>) : *.</a:t>
            </a:r>
            <a:r>
              <a:rPr lang="en" altLang="ko-Kore-KR" sz="1200" b="0" i="0" dirty="0" err="1">
                <a:solidFill>
                  <a:srgbClr val="666666"/>
                </a:solidFill>
                <a:effectLst/>
                <a:latin typeface="Noto Sans KR"/>
              </a:rPr>
              <a:t>hbm.xml</a:t>
            </a:r>
            <a:r>
              <a:rPr lang="en" altLang="ko-Kore-KR" sz="1200" b="0" i="0" dirty="0">
                <a:solidFill>
                  <a:srgbClr val="666666"/>
                </a:solidFill>
                <a:effectLst/>
                <a:latin typeface="Noto Sans KR"/>
              </a:rPr>
              <a:t> class mappings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Noto Sans KR"/>
              </a:rPr>
              <a:t>을 읽음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BA85F-5F1C-DF11-5D0F-E31037DF4014}"/>
              </a:ext>
            </a:extLst>
          </p:cNvPr>
          <p:cNvSpPr txBox="1"/>
          <p:nvPr/>
        </p:nvSpPr>
        <p:spPr>
          <a:xfrm>
            <a:off x="9916692" y="1384766"/>
            <a:ext cx="34521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</a:rPr>
              <a:t>스키마 설정에 사용할 툴 가져옴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417F74D-E0E9-D41A-4EE5-7ECB28DF6DA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886449" y="249111"/>
            <a:ext cx="2220492" cy="4331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237B3287-0B60-A273-22B4-83C2F85791FC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683332" y="966354"/>
            <a:ext cx="2528507" cy="77541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8EC91F-4FD5-150A-BFA8-E1AC3FF2A0E2}"/>
              </a:ext>
            </a:extLst>
          </p:cNvPr>
          <p:cNvSpPr txBox="1"/>
          <p:nvPr/>
        </p:nvSpPr>
        <p:spPr>
          <a:xfrm>
            <a:off x="2912437" y="579656"/>
            <a:ext cx="34521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가져올 설정 이름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E88E13-9192-762E-4BB6-5D774B1EEDBC}"/>
              </a:ext>
            </a:extLst>
          </p:cNvPr>
          <p:cNvSpPr txBox="1"/>
          <p:nvPr/>
        </p:nvSpPr>
        <p:spPr>
          <a:xfrm>
            <a:off x="2107762" y="747601"/>
            <a:ext cx="34521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적용할 변환기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DE77F-3F9E-7705-9844-6D14DAEE5596}"/>
              </a:ext>
            </a:extLst>
          </p:cNvPr>
          <p:cNvSpPr txBox="1"/>
          <p:nvPr/>
        </p:nvSpPr>
        <p:spPr>
          <a:xfrm>
            <a:off x="3079707" y="397558"/>
            <a:ext cx="372930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/>
                </a:solidFill>
              </a:rPr>
              <a:t>하나</a:t>
            </a:r>
            <a:r>
              <a:rPr kumimoji="1" lang="ko-KR" altLang="en-US" sz="1000" dirty="0">
                <a:solidFill>
                  <a:schemeClr val="bg1"/>
                </a:solidFill>
              </a:rPr>
              <a:t> 이상의 예외가 발생하면 실행되지 않게 하는 것 설정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45839-D984-3769-AF76-631AF2E59C68}"/>
              </a:ext>
            </a:extLst>
          </p:cNvPr>
          <p:cNvSpPr txBox="1"/>
          <p:nvPr/>
        </p:nvSpPr>
        <p:spPr>
          <a:xfrm>
            <a:off x="2434332" y="1661765"/>
            <a:ext cx="345211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에러 처리 방식 설정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4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4645E-0882-46DF-BD84-DBDBD7F8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FE319-91C8-C62A-233D-920E5BB83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Hibernate</a:t>
            </a:r>
            <a:r>
              <a:rPr kumimoji="1" lang="ko-KR" altLang="en-US" dirty="0"/>
              <a:t> 구조</a:t>
            </a:r>
            <a:endParaRPr kumimoji="1" lang="en-US" altLang="ko-KR" dirty="0"/>
          </a:p>
          <a:p>
            <a:r>
              <a:rPr kumimoji="1" lang="en-US" altLang="ko-KR" dirty="0"/>
              <a:t>Hibernate </a:t>
            </a:r>
            <a:r>
              <a:rPr kumimoji="1" lang="ko-KR" altLang="en-US" dirty="0"/>
              <a:t>동작 순서</a:t>
            </a:r>
            <a:endParaRPr kumimoji="1" lang="en-US" altLang="ko-KR" dirty="0"/>
          </a:p>
          <a:p>
            <a:r>
              <a:rPr kumimoji="1" lang="en-US" altLang="ko-KR" dirty="0"/>
              <a:t>Auto DDL</a:t>
            </a:r>
            <a:r>
              <a:rPr kumimoji="1" lang="ko-KR" altLang="en-US" dirty="0"/>
              <a:t> </a:t>
            </a:r>
            <a:r>
              <a:rPr kumimoji="1" lang="en-US" altLang="ko-KR" dirty="0"/>
              <a:t>code </a:t>
            </a:r>
            <a:r>
              <a:rPr kumimoji="1" lang="ko-KR" altLang="en-US" dirty="0"/>
              <a:t>분석</a:t>
            </a:r>
            <a:endParaRPr kumimoji="1" lang="en-US" altLang="ko-KR" dirty="0"/>
          </a:p>
          <a:p>
            <a:r>
              <a:rPr kumimoji="1" lang="en-US" altLang="ko-KR" dirty="0"/>
              <a:t>Update </a:t>
            </a:r>
            <a:r>
              <a:rPr kumimoji="1" lang="ko-KR" altLang="en-US" dirty="0"/>
              <a:t>동작 순서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0565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8DAFB4E-46DC-4FA1-3C34-D701B63D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21" y="0"/>
            <a:ext cx="7772400" cy="6653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25F57-4A6B-233A-C2AC-8F4E2F09C36D}"/>
              </a:ext>
            </a:extLst>
          </p:cNvPr>
          <p:cNvSpPr txBox="1"/>
          <p:nvPr/>
        </p:nvSpPr>
        <p:spPr>
          <a:xfrm>
            <a:off x="4789718" y="1440011"/>
            <a:ext cx="40603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>
                <a:solidFill>
                  <a:schemeClr val="bg1"/>
                </a:solidFill>
              </a:rPr>
              <a:t>databaseActionMap</a:t>
            </a:r>
            <a:r>
              <a:rPr kumimoji="1" lang="ko-Kore-KR" altLang="en-US" sz="1200" dirty="0">
                <a:solidFill>
                  <a:schemeClr val="bg1"/>
                </a:solidFill>
              </a:rPr>
              <a:t>을</a:t>
            </a:r>
            <a:r>
              <a:rPr kumimoji="1" lang="ko-KR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ko-KR" sz="1200" dirty="0" err="1">
                <a:solidFill>
                  <a:schemeClr val="bg1"/>
                </a:solidFill>
              </a:rPr>
              <a:t>forEach</a:t>
            </a:r>
            <a:r>
              <a:rPr kumimoji="1" lang="ko-KR" altLang="en-US" sz="1200" dirty="0">
                <a:solidFill>
                  <a:schemeClr val="bg1"/>
                </a:solidFill>
              </a:rPr>
              <a:t>문으로 돌려서 </a:t>
            </a:r>
            <a:r>
              <a:rPr kumimoji="1" lang="en-US" altLang="ko-KR" sz="1200" dirty="0">
                <a:solidFill>
                  <a:schemeClr val="bg1"/>
                </a:solidFill>
              </a:rPr>
              <a:t>action</a:t>
            </a:r>
            <a:r>
              <a:rPr kumimoji="1" lang="ko-KR" altLang="en-US" sz="1200" dirty="0">
                <a:solidFill>
                  <a:schemeClr val="bg1"/>
                </a:solidFill>
              </a:rPr>
              <a:t> 수행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32F60-4233-0492-ADD5-8DE9C04F2C9C}"/>
              </a:ext>
            </a:extLst>
          </p:cNvPr>
          <p:cNvSpPr txBox="1"/>
          <p:nvPr/>
        </p:nvSpPr>
        <p:spPr>
          <a:xfrm>
            <a:off x="5214260" y="2295247"/>
            <a:ext cx="4060368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의 종류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ore-KR" sz="1000" dirty="0">
                <a:solidFill>
                  <a:schemeClr val="bg1"/>
                </a:solidFill>
              </a:rPr>
              <a:t>Metadata</a:t>
            </a:r>
          </a:p>
          <a:p>
            <a:r>
              <a:rPr kumimoji="1" lang="en-US" altLang="ko-Kore-KR" sz="1000" dirty="0">
                <a:solidFill>
                  <a:schemeClr val="bg1"/>
                </a:solidFill>
              </a:rPr>
              <a:t>Schema</a:t>
            </a:r>
            <a:r>
              <a:rPr kumimoji="1" lang="ko-KR" altLang="en-US" sz="1000" dirty="0">
                <a:solidFill>
                  <a:schemeClr val="bg1"/>
                </a:solidFill>
              </a:rPr>
              <a:t> 관리 툴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서비스 되고 있는 </a:t>
            </a:r>
            <a:r>
              <a:rPr kumimoji="1" lang="en-US" altLang="ko-Kore-KR" sz="1000" dirty="0">
                <a:solidFill>
                  <a:schemeClr val="bg1"/>
                </a:solidFill>
              </a:rPr>
              <a:t>Registry</a:t>
            </a: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실행 옵션들</a:t>
            </a:r>
            <a:endParaRPr kumimoji="1"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A1C16-0E41-599D-7B0D-BB6E1F618E88}"/>
              </a:ext>
            </a:extLst>
          </p:cNvPr>
          <p:cNvSpPr txBox="1"/>
          <p:nvPr/>
        </p:nvSpPr>
        <p:spPr>
          <a:xfrm>
            <a:off x="6096000" y="3612147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/>
                </a:solidFill>
              </a:rPr>
              <a:t>Action</a:t>
            </a:r>
            <a:r>
              <a:rPr kumimoji="1" lang="ko-KR" altLang="en-US" sz="1000" dirty="0">
                <a:solidFill>
                  <a:schemeClr val="bg1"/>
                </a:solidFill>
              </a:rPr>
              <a:t>이 </a:t>
            </a:r>
            <a:r>
              <a:rPr kumimoji="1" lang="en-US" altLang="ko-KR" sz="1000" dirty="0">
                <a:solidFill>
                  <a:schemeClr val="bg1"/>
                </a:solidFill>
              </a:rPr>
              <a:t>create drop</a:t>
            </a:r>
            <a:r>
              <a:rPr kumimoji="1" lang="ko-KR" altLang="en-US" sz="1000" dirty="0">
                <a:solidFill>
                  <a:schemeClr val="bg1"/>
                </a:solidFill>
              </a:rPr>
              <a:t>일 때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4394E-53A0-1234-7B53-46EAFF042A07}"/>
              </a:ext>
            </a:extLst>
          </p:cNvPr>
          <p:cNvSpPr txBox="1"/>
          <p:nvPr/>
        </p:nvSpPr>
        <p:spPr>
          <a:xfrm>
            <a:off x="4999263" y="5417989"/>
            <a:ext cx="40603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Create drop</a:t>
            </a:r>
            <a:r>
              <a:rPr kumimoji="1" lang="ko-KR" altLang="en-US" sz="1000" dirty="0">
                <a:solidFill>
                  <a:schemeClr val="bg1"/>
                </a:solidFill>
              </a:rPr>
              <a:t>은 </a:t>
            </a:r>
            <a:r>
              <a:rPr kumimoji="1" lang="en-US" altLang="ko-KR" sz="1000" dirty="0">
                <a:solidFill>
                  <a:schemeClr val="bg1"/>
                </a:solidFill>
              </a:rPr>
              <a:t>factory</a:t>
            </a:r>
            <a:r>
              <a:rPr kumimoji="1" lang="ko-KR" altLang="en-US" sz="1000" dirty="0">
                <a:solidFill>
                  <a:schemeClr val="bg1"/>
                </a:solidFill>
              </a:rPr>
              <a:t>가 끝나고 마지막에 </a:t>
            </a:r>
            <a:r>
              <a:rPr kumimoji="1" lang="en-US" altLang="ko-KR" sz="1000" dirty="0">
                <a:solidFill>
                  <a:schemeClr val="bg1"/>
                </a:solidFill>
              </a:rPr>
              <a:t>drop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해야하기</a:t>
            </a:r>
            <a:r>
              <a:rPr kumimoji="1" lang="ko-KR" altLang="en-US" sz="1000" dirty="0">
                <a:solidFill>
                  <a:schemeClr val="bg1"/>
                </a:solidFill>
              </a:rPr>
              <a:t> 때문에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Action </a:t>
            </a:r>
            <a:r>
              <a:rPr kumimoji="1" lang="ko-KR" altLang="en-US" sz="1000" dirty="0">
                <a:solidFill>
                  <a:schemeClr val="bg1"/>
                </a:solidFill>
              </a:rPr>
              <a:t>설정 값을 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저장해놓는다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40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0F284D7C-FA79-B51E-5615-25409BA077CB}"/>
              </a:ext>
            </a:extLst>
          </p:cNvPr>
          <p:cNvSpPr/>
          <p:nvPr/>
        </p:nvSpPr>
        <p:spPr>
          <a:xfrm>
            <a:off x="4906736" y="1322614"/>
            <a:ext cx="359228" cy="1885950"/>
          </a:xfrm>
          <a:prstGeom prst="rightBracke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74F10173-B04B-F302-85C5-D952AB95F9EA}"/>
              </a:ext>
            </a:extLst>
          </p:cNvPr>
          <p:cNvSpPr/>
          <p:nvPr/>
        </p:nvSpPr>
        <p:spPr>
          <a:xfrm>
            <a:off x="4906736" y="3371849"/>
            <a:ext cx="359228" cy="3388179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06439-6DE3-2AA9-C70E-DFC40FED38C2}"/>
              </a:ext>
            </a:extLst>
          </p:cNvPr>
          <p:cNvSpPr txBox="1"/>
          <p:nvPr/>
        </p:nvSpPr>
        <p:spPr>
          <a:xfrm>
            <a:off x="5265964" y="2057398"/>
            <a:ext cx="14532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FAB4-C53A-C272-005B-A55BB6948E68}"/>
              </a:ext>
            </a:extLst>
          </p:cNvPr>
          <p:cNvSpPr txBox="1"/>
          <p:nvPr/>
        </p:nvSpPr>
        <p:spPr>
          <a:xfrm>
            <a:off x="6860722" y="1922010"/>
            <a:ext cx="3418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 :</a:t>
            </a:r>
            <a:r>
              <a:rPr kumimoji="1" lang="ko-KR" altLang="en-US" dirty="0"/>
              <a:t> 생성만 해주는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기존의 그냥 </a:t>
            </a:r>
            <a:r>
              <a:rPr kumimoji="1" lang="en-US" altLang="ko-KR" dirty="0"/>
              <a:t>create</a:t>
            </a:r>
            <a:r>
              <a:rPr kumimoji="1" lang="ko-KR" altLang="en-US" dirty="0"/>
              <a:t>와는 다르다</a:t>
            </a:r>
            <a:r>
              <a:rPr kumimoji="1" lang="en-US" altLang="ko-KR" dirty="0"/>
              <a:t>.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12" name="오른쪽 대괄호[R] 11">
            <a:extLst>
              <a:ext uri="{FF2B5EF4-FFF2-40B4-BE49-F238E27FC236}">
                <a16:creationId xmlns:a16="http://schemas.microsoft.com/office/drawing/2014/main" id="{58690104-870C-0EE7-8145-076D8FB77222}"/>
              </a:ext>
            </a:extLst>
          </p:cNvPr>
          <p:cNvSpPr/>
          <p:nvPr/>
        </p:nvSpPr>
        <p:spPr>
          <a:xfrm>
            <a:off x="5265964" y="3428999"/>
            <a:ext cx="359228" cy="1445079"/>
          </a:xfrm>
          <a:prstGeom prst="rightBracke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6FBFF374-AFD6-6F19-E4DC-C06AEA5570C2}"/>
              </a:ext>
            </a:extLst>
          </p:cNvPr>
          <p:cNvSpPr/>
          <p:nvPr/>
        </p:nvSpPr>
        <p:spPr>
          <a:xfrm>
            <a:off x="5265964" y="4874079"/>
            <a:ext cx="359228" cy="1779814"/>
          </a:xfrm>
          <a:prstGeom prst="rightBracke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7C766-A049-1F76-C0F8-B2CA49E58EDF}"/>
              </a:ext>
            </a:extLst>
          </p:cNvPr>
          <p:cNvSpPr txBox="1"/>
          <p:nvPr/>
        </p:nvSpPr>
        <p:spPr>
          <a:xfrm>
            <a:off x="5625191" y="3965419"/>
            <a:ext cx="14532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Drop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0DDA8-738D-1CC0-0A13-5AAA4F37C876}"/>
              </a:ext>
            </a:extLst>
          </p:cNvPr>
          <p:cNvSpPr txBox="1"/>
          <p:nvPr/>
        </p:nvSpPr>
        <p:spPr>
          <a:xfrm>
            <a:off x="5625190" y="5576207"/>
            <a:ext cx="1453243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8A30F-D214-14BC-963D-04437FCA18C3}"/>
              </a:ext>
            </a:extLst>
          </p:cNvPr>
          <p:cNvSpPr txBox="1"/>
          <p:nvPr/>
        </p:nvSpPr>
        <p:spPr>
          <a:xfrm>
            <a:off x="6860722" y="4412413"/>
            <a:ext cx="341811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Create Drop :</a:t>
            </a:r>
            <a:r>
              <a:rPr kumimoji="1" lang="ko-KR" altLang="en-US" dirty="0"/>
              <a:t> </a:t>
            </a:r>
            <a:r>
              <a:rPr kumimoji="1" lang="en-US" altLang="ko-KR" dirty="0"/>
              <a:t>create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create drop</a:t>
            </a:r>
            <a:r>
              <a:rPr kumimoji="1" lang="ko-KR" altLang="en-US" dirty="0"/>
              <a:t>은 </a:t>
            </a:r>
            <a:r>
              <a:rPr kumimoji="1" lang="ko-KR" altLang="en-US" dirty="0" err="1"/>
              <a:t>삭제후</a:t>
            </a:r>
            <a:r>
              <a:rPr kumimoji="1" lang="ko-KR" altLang="en-US" dirty="0"/>
              <a:t> 생성 로직이 같으므로 같은 로직을 실행한다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별도로 </a:t>
            </a:r>
            <a:r>
              <a:rPr kumimoji="1" lang="en-US" altLang="ko-KR" dirty="0" err="1"/>
              <a:t>create_drop</a:t>
            </a:r>
            <a:r>
              <a:rPr kumimoji="1" lang="ko-KR" altLang="en-US" dirty="0"/>
              <a:t>의 경우 사전에 </a:t>
            </a:r>
            <a:r>
              <a:rPr kumimoji="1" lang="ko-KR" altLang="en-US" dirty="0" err="1"/>
              <a:t>명령값을</a:t>
            </a:r>
            <a:r>
              <a:rPr kumimoji="1" lang="ko-KR" altLang="en-US" dirty="0"/>
              <a:t> 미리 저장해 두었다</a:t>
            </a:r>
            <a:r>
              <a:rPr kumimoji="1" lang="en-US" altLang="ko-KR" dirty="0"/>
              <a:t>.</a:t>
            </a:r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BCE7A74-1A18-B035-94D6-BB5DF814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" y="0"/>
            <a:ext cx="4899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10297A6-2998-C3B8-D4F4-5A0F4690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4567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7B07D-41DD-BD5D-9CE2-5707D9D8A101}"/>
              </a:ext>
            </a:extLst>
          </p:cNvPr>
          <p:cNvSpPr txBox="1"/>
          <p:nvPr/>
        </p:nvSpPr>
        <p:spPr>
          <a:xfrm>
            <a:off x="7693479" y="1056595"/>
            <a:ext cx="34181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Drop : </a:t>
            </a:r>
            <a:r>
              <a:rPr kumimoji="1" lang="ko-Kore-KR" altLang="en-US" dirty="0"/>
              <a:t>삭제만</a:t>
            </a:r>
            <a:r>
              <a:rPr kumimoji="1" lang="ko-KR" altLang="en-US" dirty="0"/>
              <a:t> 진행한다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1" name="오른쪽 대괄호[R] 10">
            <a:extLst>
              <a:ext uri="{FF2B5EF4-FFF2-40B4-BE49-F238E27FC236}">
                <a16:creationId xmlns:a16="http://schemas.microsoft.com/office/drawing/2014/main" id="{080AF187-5AE4-C22F-BBCD-09355F022576}"/>
              </a:ext>
            </a:extLst>
          </p:cNvPr>
          <p:cNvSpPr/>
          <p:nvPr/>
        </p:nvSpPr>
        <p:spPr>
          <a:xfrm>
            <a:off x="6945673" y="236764"/>
            <a:ext cx="269422" cy="219619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대괄호[R] 11">
            <a:extLst>
              <a:ext uri="{FF2B5EF4-FFF2-40B4-BE49-F238E27FC236}">
                <a16:creationId xmlns:a16="http://schemas.microsoft.com/office/drawing/2014/main" id="{F3EAF0E2-8A2B-55D7-20C6-5E3C9CBA0A2C}"/>
              </a:ext>
            </a:extLst>
          </p:cNvPr>
          <p:cNvSpPr/>
          <p:nvPr/>
        </p:nvSpPr>
        <p:spPr>
          <a:xfrm>
            <a:off x="6945673" y="5257800"/>
            <a:ext cx="269422" cy="136343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A5D5A132-B86B-3704-2978-2759D87550CB}"/>
              </a:ext>
            </a:extLst>
          </p:cNvPr>
          <p:cNvSpPr/>
          <p:nvPr/>
        </p:nvSpPr>
        <p:spPr>
          <a:xfrm>
            <a:off x="6945673" y="2873829"/>
            <a:ext cx="269422" cy="204107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227E9-05CC-B8BE-BDFD-22F30FF88372}"/>
              </a:ext>
            </a:extLst>
          </p:cNvPr>
          <p:cNvSpPr txBox="1"/>
          <p:nvPr/>
        </p:nvSpPr>
        <p:spPr>
          <a:xfrm>
            <a:off x="7693478" y="5754852"/>
            <a:ext cx="34181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Validate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변경사항을 확인하고 다를 경우 에러문구만 실행한다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1FC6B-E824-C91F-9F21-8C880F2C2CEB}"/>
              </a:ext>
            </a:extLst>
          </p:cNvPr>
          <p:cNvSpPr txBox="1"/>
          <p:nvPr/>
        </p:nvSpPr>
        <p:spPr>
          <a:xfrm>
            <a:off x="7693478" y="3229952"/>
            <a:ext cx="341811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Update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변경사항을 확인하고 변경사항을 반영해서 </a:t>
            </a:r>
            <a:r>
              <a:rPr kumimoji="1" lang="en-US" altLang="ko-KR" dirty="0"/>
              <a:t>database</a:t>
            </a:r>
            <a:r>
              <a:rPr kumimoji="1" lang="ko-KR" altLang="en-US" dirty="0"/>
              <a:t>에 동기화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08DBA-01B3-893B-1D96-4B96F597ED90}"/>
              </a:ext>
            </a:extLst>
          </p:cNvPr>
          <p:cNvSpPr txBox="1"/>
          <p:nvPr/>
        </p:nvSpPr>
        <p:spPr>
          <a:xfrm>
            <a:off x="3472836" y="3894364"/>
            <a:ext cx="406036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변경할 스키마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변경 실행 옵션</a:t>
            </a:r>
            <a:endParaRPr kumimoji="1" lang="en-US" altLang="ko-Kore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사용할 </a:t>
            </a:r>
            <a:r>
              <a:rPr kumimoji="1" lang="en-US" altLang="ko-KR" sz="1000" dirty="0">
                <a:solidFill>
                  <a:schemeClr val="bg1"/>
                </a:solidFill>
              </a:rPr>
              <a:t>contributable</a:t>
            </a:r>
            <a:r>
              <a:rPr kumimoji="1" lang="ko-KR" altLang="en-US" sz="1000" dirty="0">
                <a:solidFill>
                  <a:schemeClr val="bg1"/>
                </a:solidFill>
              </a:rPr>
              <a:t>인스턴스에 대한 필터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변경할 대상에 대한 설명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0F53A0-6798-7AF4-F143-62402755E916}"/>
              </a:ext>
            </a:extLst>
          </p:cNvPr>
          <p:cNvSpPr txBox="1"/>
          <p:nvPr/>
        </p:nvSpPr>
        <p:spPr>
          <a:xfrm>
            <a:off x="4270214" y="2940902"/>
            <a:ext cx="406036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실행할 </a:t>
            </a:r>
            <a:r>
              <a:rPr kumimoji="1" lang="en-US" altLang="ko-KR" sz="1000" dirty="0">
                <a:solidFill>
                  <a:schemeClr val="bg1"/>
                </a:solidFill>
              </a:rPr>
              <a:t>configuration</a:t>
            </a:r>
            <a:r>
              <a:rPr kumimoji="1" lang="ko-KR" altLang="en-US" sz="1000" dirty="0">
                <a:solidFill>
                  <a:schemeClr val="bg1"/>
                </a:solidFill>
              </a:rPr>
              <a:t> 설정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Migrate</a:t>
            </a:r>
            <a:r>
              <a:rPr kumimoji="1" lang="ko-KR" altLang="en-US" sz="1000" dirty="0">
                <a:solidFill>
                  <a:schemeClr val="bg1"/>
                </a:solidFill>
              </a:rPr>
              <a:t> 설정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서비스 되고 있는 </a:t>
            </a:r>
            <a:r>
              <a:rPr kumimoji="1" lang="en-US" altLang="ko-KR" sz="1000" dirty="0">
                <a:solidFill>
                  <a:schemeClr val="bg1"/>
                </a:solidFill>
              </a:rPr>
              <a:t>registry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50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1CF14C-DFEB-A46D-56B3-A6AB328E1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9DDF4D-5F75-D178-8BE6-B7D53BE1EA98}"/>
              </a:ext>
            </a:extLst>
          </p:cNvPr>
          <p:cNvSpPr txBox="1"/>
          <p:nvPr/>
        </p:nvSpPr>
        <p:spPr>
          <a:xfrm>
            <a:off x="2860514" y="204107"/>
            <a:ext cx="406036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effectLst/>
              </a:rPr>
              <a:t>실행할 옵션</a:t>
            </a:r>
            <a:endParaRPr lang="en-US" altLang="ko-KR" sz="1000" dirty="0">
              <a:solidFill>
                <a:schemeClr val="bg1"/>
              </a:solidFill>
              <a:effectLst/>
            </a:endParaRPr>
          </a:p>
          <a:p>
            <a:r>
              <a:rPr lang="en" altLang="ko-Kore-KR" sz="1000" dirty="0" err="1">
                <a:solidFill>
                  <a:schemeClr val="bg1"/>
                </a:solidFill>
                <a:effectLst/>
              </a:rPr>
              <a:t>MigrateSettingSelector.INSTANCE</a:t>
            </a:r>
            <a:endParaRPr lang="en" altLang="ko-Kore-KR" sz="1000" dirty="0">
              <a:solidFill>
                <a:schemeClr val="bg1"/>
              </a:solidFill>
              <a:effectLst/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서비스 </a:t>
            </a:r>
            <a:r>
              <a:rPr kumimoji="1" lang="en-US" altLang="ko-KR" sz="1000" dirty="0">
                <a:solidFill>
                  <a:schemeClr val="bg1"/>
                </a:solidFill>
              </a:rPr>
              <a:t>registry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764AA4-7E64-6A77-BE50-EC1A7118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534" y="421821"/>
            <a:ext cx="7045779" cy="8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8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BEDF7E-2916-12E1-5196-8CBF8789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4827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46A704-7E0C-4269-93A9-6C9A6271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544748"/>
            <a:ext cx="7772400" cy="64033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23C2EBF-E5FB-7119-166A-C3DA872FE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07" y="1019379"/>
            <a:ext cx="5417192" cy="2266540"/>
          </a:xfrm>
          <a:prstGeom prst="rect">
            <a:avLst/>
          </a:prstGeom>
        </p:spPr>
      </p:pic>
      <p:pic>
        <p:nvPicPr>
          <p:cNvPr id="15" name="그림 1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53215A79-EC88-6323-84A8-FE5060FC4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168685"/>
            <a:ext cx="7772400" cy="1689315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3718858C-4C59-1F91-9E5E-81A390419E72}"/>
              </a:ext>
            </a:extLst>
          </p:cNvPr>
          <p:cNvSpPr/>
          <p:nvPr/>
        </p:nvSpPr>
        <p:spPr>
          <a:xfrm>
            <a:off x="4798031" y="4746661"/>
            <a:ext cx="3349376" cy="20548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ADE8251F-3D0F-E1C7-8D8E-256898C0E04E}"/>
              </a:ext>
            </a:extLst>
          </p:cNvPr>
          <p:cNvSpPr/>
          <p:nvPr/>
        </p:nvSpPr>
        <p:spPr>
          <a:xfrm>
            <a:off x="800100" y="3339193"/>
            <a:ext cx="2849336" cy="1705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C4BA749D-3DA8-A2C0-0F3B-A489CEFCBB47}"/>
              </a:ext>
            </a:extLst>
          </p:cNvPr>
          <p:cNvSpPr/>
          <p:nvPr/>
        </p:nvSpPr>
        <p:spPr>
          <a:xfrm>
            <a:off x="3812722" y="3339193"/>
            <a:ext cx="2147208" cy="1705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3E3ED87C-EAB1-88A1-E9D7-BC7966486197}"/>
              </a:ext>
            </a:extLst>
          </p:cNvPr>
          <p:cNvSpPr/>
          <p:nvPr/>
        </p:nvSpPr>
        <p:spPr>
          <a:xfrm>
            <a:off x="4723037" y="6013342"/>
            <a:ext cx="828676" cy="1833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1BB3CD7-03D4-F445-29F5-315821E8B091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2491684" y="3242798"/>
            <a:ext cx="1127600" cy="1661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25472C88-50FF-B4D8-E06D-343A6B06701B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5828177" y="2202460"/>
            <a:ext cx="194882" cy="207858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0B1B9EC-A366-5096-B3A1-E79AB1289476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H="1">
            <a:off x="4723036" y="1899168"/>
            <a:ext cx="2250037" cy="4205850"/>
          </a:xfrm>
          <a:prstGeom prst="bentConnector3">
            <a:avLst>
              <a:gd name="adj1" fmla="val -1016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C62126-61C0-1C0E-93BD-123F6C103D09}"/>
              </a:ext>
            </a:extLst>
          </p:cNvPr>
          <p:cNvSpPr txBox="1"/>
          <p:nvPr/>
        </p:nvSpPr>
        <p:spPr>
          <a:xfrm>
            <a:off x="4537479" y="3138809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스키마 필터 설정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566BB1-8144-CA05-A776-52390BF80499}"/>
              </a:ext>
            </a:extLst>
          </p:cNvPr>
          <p:cNvSpPr txBox="1"/>
          <p:nvPr/>
        </p:nvSpPr>
        <p:spPr>
          <a:xfrm>
            <a:off x="1093230" y="3593517"/>
            <a:ext cx="426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설정한 </a:t>
            </a:r>
            <a:r>
              <a:rPr kumimoji="1" lang="en-US" altLang="ko-KR" sz="1000" dirty="0">
                <a:solidFill>
                  <a:schemeClr val="bg1"/>
                </a:solidFill>
              </a:rPr>
              <a:t>strategy</a:t>
            </a:r>
            <a:r>
              <a:rPr kumimoji="1" lang="ko-KR" altLang="en-US" sz="1000" dirty="0">
                <a:solidFill>
                  <a:schemeClr val="bg1"/>
                </a:solidFill>
              </a:rPr>
              <a:t> 옵션이 </a:t>
            </a:r>
            <a:r>
              <a:rPr kumimoji="1" lang="en-US" altLang="ko-KR" sz="1000" dirty="0">
                <a:solidFill>
                  <a:schemeClr val="bg1"/>
                </a:solidFill>
              </a:rPr>
              <a:t>grouped</a:t>
            </a:r>
            <a:r>
              <a:rPr kumimoji="1" lang="ko-KR" altLang="en-US" sz="1000" dirty="0">
                <a:solidFill>
                  <a:schemeClr val="bg1"/>
                </a:solidFill>
              </a:rPr>
              <a:t>인지 확인 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확인후 각 </a:t>
            </a:r>
            <a:r>
              <a:rPr kumimoji="1" lang="en-US" altLang="ko-KR" sz="1000" dirty="0">
                <a:solidFill>
                  <a:schemeClr val="bg1"/>
                </a:solidFill>
              </a:rPr>
              <a:t>strategy</a:t>
            </a:r>
            <a:r>
              <a:rPr kumimoji="1" lang="ko-KR" altLang="en-US" sz="1000" dirty="0">
                <a:solidFill>
                  <a:schemeClr val="bg1"/>
                </a:solidFill>
              </a:rPr>
              <a:t>에 맞는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47CC03-CB00-49AE-01D9-9C936A95BD67}"/>
              </a:ext>
            </a:extLst>
          </p:cNvPr>
          <p:cNvSpPr txBox="1"/>
          <p:nvPr/>
        </p:nvSpPr>
        <p:spPr>
          <a:xfrm>
            <a:off x="5559880" y="6003392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활성화된 경우 스키마 업데이트 및 유효성 검사가 동의어를 지원하도록 허용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4CC4C-CC52-4864-027F-36A1A36B71F5}"/>
              </a:ext>
            </a:extLst>
          </p:cNvPr>
          <p:cNvSpPr txBox="1"/>
          <p:nvPr/>
        </p:nvSpPr>
        <p:spPr>
          <a:xfrm>
            <a:off x="5848054" y="6575344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00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hibernate.hbm2ddl.jdbc_metadata_extraction_strategy</a:t>
            </a:r>
            <a:r>
              <a:rPr lang="ko-KR" altLang="en-US" sz="100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값을 가져오기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288673-774E-ED2E-07BC-AB17A2667F3C}"/>
              </a:ext>
            </a:extLst>
          </p:cNvPr>
          <p:cNvSpPr txBox="1"/>
          <p:nvPr/>
        </p:nvSpPr>
        <p:spPr>
          <a:xfrm>
            <a:off x="8223655" y="3024805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모든 </a:t>
            </a:r>
            <a:r>
              <a:rPr kumimoji="1" lang="en-US" altLang="ko-KR" sz="1000" dirty="0">
                <a:solidFill>
                  <a:schemeClr val="bg1"/>
                </a:solidFill>
              </a:rPr>
              <a:t>table</a:t>
            </a:r>
            <a:r>
              <a:rPr kumimoji="1" lang="ko-KR" altLang="en-US" sz="1000" dirty="0">
                <a:solidFill>
                  <a:schemeClr val="bg1"/>
                </a:solidFill>
              </a:rPr>
              <a:t> 호출 검색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F97B62-CCAD-7D62-B5ED-AAC6CDFD2EC7}"/>
              </a:ext>
            </a:extLst>
          </p:cNvPr>
          <p:cNvSpPr txBox="1"/>
          <p:nvPr/>
        </p:nvSpPr>
        <p:spPr>
          <a:xfrm>
            <a:off x="8799862" y="174397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단일 </a:t>
            </a:r>
            <a:r>
              <a:rPr kumimoji="1" lang="en-US" altLang="ko-KR" sz="1000" dirty="0">
                <a:solidFill>
                  <a:schemeClr val="bg1"/>
                </a:solidFill>
              </a:rPr>
              <a:t>table</a:t>
            </a:r>
            <a:r>
              <a:rPr kumimoji="1" lang="ko-KR" altLang="en-US" sz="1000" dirty="0">
                <a:solidFill>
                  <a:schemeClr val="bg1"/>
                </a:solidFill>
              </a:rPr>
              <a:t> 호출 검색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C45293-D715-A8D6-C69E-1678D94DE595}"/>
              </a:ext>
            </a:extLst>
          </p:cNvPr>
          <p:cNvSpPr txBox="1"/>
          <p:nvPr/>
        </p:nvSpPr>
        <p:spPr>
          <a:xfrm>
            <a:off x="7862207" y="0"/>
            <a:ext cx="432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Migrate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할때</a:t>
            </a:r>
            <a:r>
              <a:rPr kumimoji="1" lang="ko-KR" altLang="en-US" dirty="0"/>
              <a:t> 어떤 방식으로 검사할지 </a:t>
            </a:r>
            <a:r>
              <a:rPr kumimoji="1" lang="en-US" altLang="ko-KR" dirty="0"/>
              <a:t>filter</a:t>
            </a:r>
            <a:r>
              <a:rPr kumimoji="1" lang="ko-KR" altLang="en-US" dirty="0"/>
              <a:t>설정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0106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494C94-FEBD-0719-8C72-358CB5BA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03"/>
          <a:stretch/>
        </p:blipFill>
        <p:spPr>
          <a:xfrm>
            <a:off x="0" y="0"/>
            <a:ext cx="7772400" cy="149710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842B2F0-AB5B-12EC-39F2-311AD9D9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04926"/>
            <a:ext cx="7772400" cy="1472874"/>
          </a:xfrm>
          <a:prstGeom prst="rect">
            <a:avLst/>
          </a:prstGeom>
        </p:spPr>
      </p:pic>
      <p:pic>
        <p:nvPicPr>
          <p:cNvPr id="5" name="그림 4" descr="텍스트, 스크린샷, 화면, 가까이이(가) 표시된 사진&#10;&#10;자동 생성된 설명">
            <a:extLst>
              <a:ext uri="{FF2B5EF4-FFF2-40B4-BE49-F238E27FC236}">
                <a16:creationId xmlns:a16="http://schemas.microsoft.com/office/drawing/2014/main" id="{17391F64-E72E-7F7F-A1B4-C38B8DA1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3749572"/>
            <a:ext cx="7772400" cy="213972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347837B-48F0-4979-1A9E-C11B3D57BFEC}"/>
              </a:ext>
            </a:extLst>
          </p:cNvPr>
          <p:cNvSpPr/>
          <p:nvPr/>
        </p:nvSpPr>
        <p:spPr>
          <a:xfrm>
            <a:off x="3824188" y="493051"/>
            <a:ext cx="1561671" cy="205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291862A-23B8-4AC2-0B7E-01DAA25BD672}"/>
              </a:ext>
            </a:extLst>
          </p:cNvPr>
          <p:cNvSpPr/>
          <p:nvPr/>
        </p:nvSpPr>
        <p:spPr>
          <a:xfrm>
            <a:off x="9797143" y="4652236"/>
            <a:ext cx="2310492" cy="17110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59E7FA19-CE3B-5097-A6A3-9DB77FF4640E}"/>
              </a:ext>
            </a:extLst>
          </p:cNvPr>
          <p:cNvCxnSpPr>
            <a:stCxn id="7" idx="2"/>
            <a:endCxn id="5" idx="1"/>
          </p:cNvCxnSpPr>
          <p:nvPr/>
        </p:nvCxnSpPr>
        <p:spPr>
          <a:xfrm rot="5400000">
            <a:off x="2451864" y="2666273"/>
            <a:ext cx="4120899" cy="185423"/>
          </a:xfrm>
          <a:prstGeom prst="bentConnector4">
            <a:avLst>
              <a:gd name="adj1" fmla="val 37019"/>
              <a:gd name="adj2" fmla="val 2232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D918B13C-AA71-FF68-482A-949E75C4105F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7836377" y="1536224"/>
            <a:ext cx="2692807" cy="35392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25E4C1-B2E9-EB1F-CD83-E07AAAD163E7}"/>
              </a:ext>
            </a:extLst>
          </p:cNvPr>
          <p:cNvSpPr txBox="1"/>
          <p:nvPr/>
        </p:nvSpPr>
        <p:spPr>
          <a:xfrm>
            <a:off x="7625131" y="2070914"/>
            <a:ext cx="426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Strategy</a:t>
            </a:r>
            <a:r>
              <a:rPr kumimoji="1" lang="ko-KR" altLang="en-US" sz="1000" dirty="0">
                <a:solidFill>
                  <a:schemeClr val="bg1"/>
                </a:solidFill>
              </a:rPr>
              <a:t> 유형</a:t>
            </a:r>
            <a:r>
              <a:rPr kumimoji="1" lang="en-US" altLang="ko-KR" sz="1000" dirty="0">
                <a:solidFill>
                  <a:schemeClr val="bg1"/>
                </a:solidFill>
              </a:rPr>
              <a:t>(</a:t>
            </a:r>
            <a:r>
              <a:rPr kumimoji="1" lang="ko-KR" altLang="en-US" sz="1000" dirty="0">
                <a:solidFill>
                  <a:schemeClr val="bg1"/>
                </a:solidFill>
              </a:rPr>
              <a:t>인터페이스</a:t>
            </a:r>
            <a:r>
              <a:rPr kumimoji="1" lang="en-US" altLang="ko-KR" sz="1000" dirty="0">
                <a:solidFill>
                  <a:schemeClr val="bg1"/>
                </a:solidFill>
              </a:rPr>
              <a:t>)</a:t>
            </a:r>
          </a:p>
          <a:p>
            <a:r>
              <a:rPr kumimoji="1" lang="ko-KR" altLang="en-US" sz="1000" dirty="0">
                <a:solidFill>
                  <a:schemeClr val="bg1"/>
                </a:solidFill>
              </a:rPr>
              <a:t>설정한 옵션 값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Reference</a:t>
            </a:r>
            <a:r>
              <a:rPr kumimoji="1" lang="ko-KR" altLang="en-US" sz="1000" dirty="0">
                <a:solidFill>
                  <a:schemeClr val="bg1"/>
                </a:solidFill>
              </a:rPr>
              <a:t>가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>
                <a:solidFill>
                  <a:schemeClr val="bg1"/>
                </a:solidFill>
              </a:rPr>
              <a:t>인 경우 사용할 기본값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923B5-4FF5-92D4-2FA4-C03FBE1BD4E1}"/>
              </a:ext>
            </a:extLst>
          </p:cNvPr>
          <p:cNvSpPr txBox="1"/>
          <p:nvPr/>
        </p:nvSpPr>
        <p:spPr>
          <a:xfrm>
            <a:off x="8208876" y="4178763"/>
            <a:ext cx="4262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옵션이 </a:t>
            </a:r>
            <a:r>
              <a:rPr kumimoji="1" lang="en-US" altLang="ko-KR" sz="1000" dirty="0">
                <a:solidFill>
                  <a:schemeClr val="bg1"/>
                </a:solidFill>
              </a:rPr>
              <a:t>null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이아니면</a:t>
            </a:r>
            <a:r>
              <a:rPr kumimoji="1" lang="ko-KR" altLang="en-US" sz="1000" dirty="0">
                <a:solidFill>
                  <a:schemeClr val="bg1"/>
                </a:solidFill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</a:rPr>
              <a:t>provider</a:t>
            </a:r>
            <a:r>
              <a:rPr kumimoji="1" lang="ko-KR" altLang="en-US" sz="1000" dirty="0">
                <a:solidFill>
                  <a:schemeClr val="bg1"/>
                </a:solidFill>
              </a:rPr>
              <a:t>로 설정한 값을 가져온다</a:t>
            </a:r>
            <a:r>
              <a:rPr kumimoji="1" lang="en-US" altLang="ko-KR" sz="1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4738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494C94-FEBD-0719-8C72-358CB5BA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03"/>
          <a:stretch/>
        </p:blipFill>
        <p:spPr>
          <a:xfrm>
            <a:off x="0" y="0"/>
            <a:ext cx="7772400" cy="1497103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347837B-48F0-4979-1A9E-C11B3D57BFEC}"/>
              </a:ext>
            </a:extLst>
          </p:cNvPr>
          <p:cNvSpPr/>
          <p:nvPr/>
        </p:nvSpPr>
        <p:spPr>
          <a:xfrm>
            <a:off x="6030494" y="476273"/>
            <a:ext cx="1242762" cy="205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" name="그림 1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FE737F0D-2033-9347-EAD2-C902F182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73376"/>
            <a:ext cx="7772400" cy="3033671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07F97DDA-A2CA-F8BA-5CDF-85100A13BD16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5164251" y="2169381"/>
            <a:ext cx="3361737" cy="38648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51F188-7663-0848-3FDF-BBDACA7E3F86}"/>
              </a:ext>
            </a:extLst>
          </p:cNvPr>
          <p:cNvSpPr txBox="1"/>
          <p:nvPr/>
        </p:nvSpPr>
        <p:spPr>
          <a:xfrm>
            <a:off x="7772400" y="0"/>
            <a:ext cx="54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필터 가져오기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7901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7A75B0-185E-5070-DE6E-C55ABF27B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03"/>
          <a:stretch/>
        </p:blipFill>
        <p:spPr>
          <a:xfrm>
            <a:off x="0" y="0"/>
            <a:ext cx="7772400" cy="149710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65132C-CB71-6A00-8636-2795D8E6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762" y="1739900"/>
            <a:ext cx="6692900" cy="16891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230A4B8D-84B3-55BF-4726-4676B91E3064}"/>
              </a:ext>
            </a:extLst>
          </p:cNvPr>
          <p:cNvSpPr/>
          <p:nvPr/>
        </p:nvSpPr>
        <p:spPr>
          <a:xfrm>
            <a:off x="1417741" y="505270"/>
            <a:ext cx="1661020" cy="16584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11F6F725-17CE-DC58-880D-2C7AC615E88F}"/>
              </a:ext>
            </a:extLst>
          </p:cNvPr>
          <p:cNvSpPr/>
          <p:nvPr/>
        </p:nvSpPr>
        <p:spPr>
          <a:xfrm>
            <a:off x="3825380" y="470748"/>
            <a:ext cx="3414320" cy="23489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78CA8048-2EAD-28C2-E19F-744D7E5B655D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3085110" y="-165741"/>
            <a:ext cx="1224793" cy="28985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535FE1B8-9B42-E317-0BBC-E287991AF5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59431" y="1361971"/>
            <a:ext cx="2063476" cy="75081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25B17D-7726-7137-2477-A643864D9B1A}"/>
              </a:ext>
            </a:extLst>
          </p:cNvPr>
          <p:cNvSpPr txBox="1"/>
          <p:nvPr/>
        </p:nvSpPr>
        <p:spPr>
          <a:xfrm>
            <a:off x="7772400" y="0"/>
            <a:ext cx="54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객체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097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10297A6-2998-C3B8-D4F4-5A0F4690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2" t="38165" b="25749"/>
          <a:stretch/>
        </p:blipFill>
        <p:spPr>
          <a:xfrm>
            <a:off x="0" y="0"/>
            <a:ext cx="6383611" cy="2474753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8CBACD9-4D21-5F5D-7CDC-43399F3B43F9}"/>
              </a:ext>
            </a:extLst>
          </p:cNvPr>
          <p:cNvSpPr/>
          <p:nvPr/>
        </p:nvSpPr>
        <p:spPr>
          <a:xfrm>
            <a:off x="4983061" y="1040235"/>
            <a:ext cx="872455" cy="21391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A08CDA0-E9F4-FE4F-FFD4-950C6F72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78" y="1254154"/>
            <a:ext cx="7772400" cy="1739946"/>
          </a:xfrm>
          <a:prstGeom prst="rect">
            <a:avLst/>
          </a:prstGeom>
        </p:spPr>
      </p:pic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34AEC9F3-A80C-BB54-5E7A-9EDB9C1D2AE4}"/>
              </a:ext>
            </a:extLst>
          </p:cNvPr>
          <p:cNvSpPr/>
          <p:nvPr/>
        </p:nvSpPr>
        <p:spPr>
          <a:xfrm>
            <a:off x="2885813" y="1254154"/>
            <a:ext cx="109057" cy="624980"/>
          </a:xfrm>
          <a:prstGeom prst="rightBracke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FE0E8BE2-6287-8C0C-3639-D648CF911368}"/>
              </a:ext>
            </a:extLst>
          </p:cNvPr>
          <p:cNvSpPr/>
          <p:nvPr/>
        </p:nvSpPr>
        <p:spPr>
          <a:xfrm flipH="1">
            <a:off x="4530056" y="1499147"/>
            <a:ext cx="102066" cy="624980"/>
          </a:xfrm>
          <a:prstGeom prst="rightBracke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7A00955E-C194-D52B-40C8-7CB1E35EF68B}"/>
              </a:ext>
            </a:extLst>
          </p:cNvPr>
          <p:cNvCxnSpPr/>
          <p:nvPr/>
        </p:nvCxnSpPr>
        <p:spPr>
          <a:xfrm>
            <a:off x="2994870" y="1566644"/>
            <a:ext cx="1535186" cy="244993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CC70D511-C8DC-1D10-2A15-80495EA6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6230"/>
            <a:ext cx="7772400" cy="3401770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B4A2A590-0C03-AC98-972E-15FAFD4036E5}"/>
              </a:ext>
            </a:extLst>
          </p:cNvPr>
          <p:cNvSpPr/>
          <p:nvPr/>
        </p:nvSpPr>
        <p:spPr>
          <a:xfrm>
            <a:off x="10402349" y="2124127"/>
            <a:ext cx="1400961" cy="19962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4A855C61-5A45-5613-B012-2B30298662A3}"/>
              </a:ext>
            </a:extLst>
          </p:cNvPr>
          <p:cNvCxnSpPr>
            <a:stCxn id="17" idx="2"/>
          </p:cNvCxnSpPr>
          <p:nvPr/>
        </p:nvCxnSpPr>
        <p:spPr>
          <a:xfrm rot="5400000">
            <a:off x="6562288" y="845190"/>
            <a:ext cx="3061982" cy="601910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3B3BB2-55FB-84FF-4AB4-C57674F5AF96}"/>
              </a:ext>
            </a:extLst>
          </p:cNvPr>
          <p:cNvSpPr txBox="1"/>
          <p:nvPr/>
        </p:nvSpPr>
        <p:spPr>
          <a:xfrm>
            <a:off x="3712032" y="5540766"/>
            <a:ext cx="406036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방언</a:t>
            </a:r>
            <a:r>
              <a:rPr kumimoji="1" lang="en-US" altLang="ko-KR" sz="1000" dirty="0">
                <a:solidFill>
                  <a:schemeClr val="bg1"/>
                </a:solidFill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</a:rPr>
              <a:t> 식별자 도우미 등을 추출하기위한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ko-KR" altLang="en-US" sz="1000" dirty="0">
                <a:solidFill>
                  <a:schemeClr val="bg1"/>
                </a:solidFill>
              </a:rPr>
              <a:t>환경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>
                <a:solidFill>
                  <a:schemeClr val="bg1"/>
                </a:solidFill>
              </a:rPr>
              <a:t>Xml</a:t>
            </a:r>
            <a:r>
              <a:rPr kumimoji="1" lang="ko-KR" altLang="en-US" sz="1000" dirty="0">
                <a:solidFill>
                  <a:schemeClr val="bg1"/>
                </a:solidFill>
              </a:rPr>
              <a:t>매핑을 통해 구성된 </a:t>
            </a:r>
            <a:r>
              <a:rPr kumimoji="1" lang="en-US" altLang="ko-KR" sz="1000" dirty="0">
                <a:solidFill>
                  <a:schemeClr val="bg1"/>
                </a:solidFill>
              </a:rPr>
              <a:t>DB</a:t>
            </a:r>
            <a:r>
              <a:rPr kumimoji="1" lang="ko-KR" altLang="en-US" sz="1000" dirty="0">
                <a:solidFill>
                  <a:schemeClr val="bg1"/>
                </a:solidFill>
              </a:rPr>
              <a:t>메타데이터</a:t>
            </a:r>
            <a:endParaRPr kumimoji="1" lang="en-US" altLang="ko-KR" sz="1000" dirty="0">
              <a:solidFill>
                <a:schemeClr val="bg1"/>
              </a:solidFill>
            </a:endParaRPr>
          </a:p>
          <a:p>
            <a:r>
              <a:rPr kumimoji="1" lang="en-US" altLang="ko-KR" sz="1000" dirty="0" err="1">
                <a:solidFill>
                  <a:schemeClr val="bg1"/>
                </a:solidFill>
              </a:rPr>
              <a:t>Hibernate.default_scheam</a:t>
            </a:r>
            <a:r>
              <a:rPr kumimoji="1" lang="ko-KR" altLang="en-US" sz="1000" dirty="0">
                <a:solidFill>
                  <a:schemeClr val="bg1"/>
                </a:solidFill>
              </a:rPr>
              <a:t> 같은 설정을 포함하는 맵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4EB33F-4A34-1E81-A4AD-ABB6FEB9D785}"/>
              </a:ext>
            </a:extLst>
          </p:cNvPr>
          <p:cNvSpPr txBox="1"/>
          <p:nvPr/>
        </p:nvSpPr>
        <p:spPr>
          <a:xfrm>
            <a:off x="7764236" y="6085217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생성된 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SQL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지정된 카탈로그로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정규화되지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테이블 이름을 한정</a:t>
            </a:r>
            <a:endParaRPr lang="en-US" altLang="ko-KR" sz="1000" b="0" i="0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생성된 </a:t>
            </a:r>
            <a:r>
              <a:rPr lang="en" altLang="ko-Kore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SQL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지정된 스키마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테이블스페이스로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정규화되지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테이블 이름을 한정</a:t>
            </a:r>
            <a:endParaRPr lang="ko-Kore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3782FF-B58C-A6D7-2A69-4C73C389D20B}"/>
              </a:ext>
            </a:extLst>
          </p:cNvPr>
          <p:cNvSpPr txBox="1"/>
          <p:nvPr/>
        </p:nvSpPr>
        <p:spPr>
          <a:xfrm>
            <a:off x="6372225" y="3341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이전</a:t>
            </a:r>
            <a:r>
              <a:rPr kumimoji="1" lang="ko-KR" altLang="en-US" dirty="0"/>
              <a:t> 생성한 필터를 가진 객체로 로직 실행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31195A-558C-247B-C60B-176BB4598905}"/>
              </a:ext>
            </a:extLst>
          </p:cNvPr>
          <p:cNvSpPr txBox="1"/>
          <p:nvPr/>
        </p:nvSpPr>
        <p:spPr>
          <a:xfrm>
            <a:off x="8184696" y="1648301"/>
            <a:ext cx="6931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스키마 관리 도구 실행 옵션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테이블 및 시퀀스를 포함해야 하는지 여부에 대한 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매처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스키마 생성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삭제 및 마이그레이션 작업의 대상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23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305D9D-03A3-1E3C-2ACE-B66F8656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813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B2114-BEA7-D28B-A684-953D42AAA67F}"/>
              </a:ext>
            </a:extLst>
          </p:cNvPr>
          <p:cNvSpPr txBox="1"/>
          <p:nvPr/>
        </p:nvSpPr>
        <p:spPr>
          <a:xfrm>
            <a:off x="3775982" y="1775057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ore-KR" sz="1000" dirty="0">
                <a:solidFill>
                  <a:schemeClr val="bg1"/>
                </a:solidFill>
              </a:rPr>
              <a:t>매핑 정보에서 얻은 간단한 이름에서 </a:t>
            </a:r>
            <a:r>
              <a:rPr lang="ko-KR" altLang="ko-Kore-KR" sz="1000" dirty="0" err="1">
                <a:solidFill>
                  <a:schemeClr val="bg1"/>
                </a:solidFill>
              </a:rPr>
              <a:t>Identifier</a:t>
            </a:r>
            <a:r>
              <a:rPr lang="ko-KR" altLang="ko-Kore-KR" sz="1000" dirty="0">
                <a:solidFill>
                  <a:schemeClr val="bg1"/>
                </a:solidFill>
              </a:rPr>
              <a:t> 인스턴스를 생성합니다.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5F9DC7-BD9A-DD65-595D-24F422C1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25765"/>
            <a:ext cx="3040049" cy="549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0AB72-3251-795A-49D4-1C5C6CFCD404}"/>
              </a:ext>
            </a:extLst>
          </p:cNvPr>
          <p:cNvSpPr txBox="1"/>
          <p:nvPr/>
        </p:nvSpPr>
        <p:spPr>
          <a:xfrm>
            <a:off x="7876493" y="1528836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/>
                </a:solidFill>
              </a:rPr>
              <a:t>Catalog</a:t>
            </a:r>
            <a:r>
              <a:rPr lang="ko-KR" altLang="en-US" sz="1000" dirty="0">
                <a:solidFill>
                  <a:schemeClr val="bg1"/>
                </a:solidFill>
              </a:rPr>
              <a:t>가 허용되어 있는지 확인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EF7CE3BC-5B4D-0EEE-4CD0-45AB9D305BA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575957" y="1500411"/>
            <a:ext cx="4196443" cy="397756"/>
          </a:xfrm>
          <a:prstGeom prst="bentConnector3">
            <a:avLst>
              <a:gd name="adj1" fmla="val 50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278E73-D6F9-F982-C4F1-2BD012AE424D}"/>
              </a:ext>
            </a:extLst>
          </p:cNvPr>
          <p:cNvSpPr txBox="1"/>
          <p:nvPr/>
        </p:nvSpPr>
        <p:spPr>
          <a:xfrm>
            <a:off x="3193705" y="2140623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>
                <a:solidFill>
                  <a:schemeClr val="bg1"/>
                </a:solidFill>
              </a:rPr>
              <a:t>매핑정보가</a:t>
            </a:r>
            <a:r>
              <a:rPr lang="ko-KR" altLang="en-US" sz="1000" dirty="0">
                <a:solidFill>
                  <a:schemeClr val="bg1"/>
                </a:solidFill>
              </a:rPr>
              <a:t> 없어서 생성하지 못했을 때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8C416-E5D8-A815-3388-9C94579AB925}"/>
              </a:ext>
            </a:extLst>
          </p:cNvPr>
          <p:cNvSpPr txBox="1"/>
          <p:nvPr/>
        </p:nvSpPr>
        <p:spPr>
          <a:xfrm>
            <a:off x="2724831" y="3558487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 dirty="0">
                <a:solidFill>
                  <a:schemeClr val="bg1"/>
                </a:solidFill>
              </a:rPr>
              <a:t>매핑정보가</a:t>
            </a:r>
            <a:r>
              <a:rPr lang="ko-KR" altLang="en-US" sz="1000" dirty="0">
                <a:solidFill>
                  <a:schemeClr val="bg1"/>
                </a:solidFill>
              </a:rPr>
              <a:t> 없어서 생성하지 못했을 때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767CF-847C-09BD-3DEC-1EB6F708FCEE}"/>
              </a:ext>
            </a:extLst>
          </p:cNvPr>
          <p:cNvSpPr txBox="1"/>
          <p:nvPr/>
        </p:nvSpPr>
        <p:spPr>
          <a:xfrm>
            <a:off x="2317405" y="2483989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/>
                </a:solidFill>
              </a:rPr>
              <a:t>Null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ore-KR" altLang="en-US" sz="1000" dirty="0">
                <a:solidFill>
                  <a:schemeClr val="bg1"/>
                </a:solidFill>
              </a:rPr>
              <a:t>런타임</a:t>
            </a:r>
            <a:r>
              <a:rPr lang="ko-KR" altLang="en-US" sz="1000" dirty="0">
                <a:solidFill>
                  <a:schemeClr val="bg1"/>
                </a:solidFill>
              </a:rPr>
              <a:t> 시 기본으로 </a:t>
            </a:r>
            <a:r>
              <a:rPr lang="ko-KR" altLang="en-US" sz="1000" dirty="0" err="1">
                <a:solidFill>
                  <a:schemeClr val="bg1"/>
                </a:solidFill>
              </a:rPr>
              <a:t>해석되어야하는</a:t>
            </a:r>
            <a:r>
              <a:rPr lang="ko-KR" altLang="en-US" sz="1000" dirty="0">
                <a:solidFill>
                  <a:schemeClr val="bg1"/>
                </a:solidFill>
              </a:rPr>
              <a:t> 카탈로그를 가져온다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34848-EFD8-E21B-1409-588D8C7722E1}"/>
              </a:ext>
            </a:extLst>
          </p:cNvPr>
          <p:cNvSpPr txBox="1"/>
          <p:nvPr/>
        </p:nvSpPr>
        <p:spPr>
          <a:xfrm>
            <a:off x="2317405" y="3881570"/>
            <a:ext cx="6098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dirty="0">
                <a:solidFill>
                  <a:schemeClr val="bg1"/>
                </a:solidFill>
              </a:rPr>
              <a:t>Null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ore-KR" altLang="en-US" sz="1000" dirty="0">
                <a:solidFill>
                  <a:schemeClr val="bg1"/>
                </a:solidFill>
              </a:rPr>
              <a:t>런타임</a:t>
            </a:r>
            <a:r>
              <a:rPr lang="ko-KR" altLang="en-US" sz="1000" dirty="0">
                <a:solidFill>
                  <a:schemeClr val="bg1"/>
                </a:solidFill>
              </a:rPr>
              <a:t> 시 기본으로 </a:t>
            </a:r>
            <a:r>
              <a:rPr lang="ko-KR" altLang="en-US" sz="1000" dirty="0" err="1">
                <a:solidFill>
                  <a:schemeClr val="bg1"/>
                </a:solidFill>
              </a:rPr>
              <a:t>해석되어야하는</a:t>
            </a:r>
            <a:r>
              <a:rPr lang="ko-KR" altLang="en-US" sz="1000" dirty="0">
                <a:solidFill>
                  <a:schemeClr val="bg1"/>
                </a:solidFill>
              </a:rPr>
              <a:t> 스키마를 가져온다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777ED-258B-C673-CD44-1A04D2598002}"/>
              </a:ext>
            </a:extLst>
          </p:cNvPr>
          <p:cNvSpPr txBox="1"/>
          <p:nvPr/>
        </p:nvSpPr>
        <p:spPr>
          <a:xfrm>
            <a:off x="783772" y="4615715"/>
            <a:ext cx="69886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시작 시 </a:t>
            </a:r>
            <a:r>
              <a:rPr lang="en" altLang="ko-Kore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SQL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문자열 생성을 담당하는 메서드에 제공되는 컨텍스트</a:t>
            </a:r>
            <a:endParaRPr lang="ko-Kore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9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_of_hibernate_architecture">
            <a:extLst>
              <a:ext uri="{FF2B5EF4-FFF2-40B4-BE49-F238E27FC236}">
                <a16:creationId xmlns:a16="http://schemas.microsoft.com/office/drawing/2014/main" id="{81A9C26C-A899-E769-5A46-46FEBD82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1690688"/>
            <a:ext cx="42037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007A6E96-A2FE-0E6C-2A23-F7807B980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Hibernate 4 Layer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3545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FCEFCAA-5F47-9895-5789-717F6DB763F4}"/>
              </a:ext>
            </a:extLst>
          </p:cNvPr>
          <p:cNvSpPr/>
          <p:nvPr/>
        </p:nvSpPr>
        <p:spPr>
          <a:xfrm>
            <a:off x="2212521" y="130629"/>
            <a:ext cx="1061358" cy="18777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DAEB3C-8B09-1FF5-8032-9F5C3A27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200025"/>
            <a:ext cx="6003471" cy="409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3DE51-48C5-4F70-F4BF-DE1FF731935C}"/>
              </a:ext>
            </a:extLst>
          </p:cNvPr>
          <p:cNvSpPr txBox="1"/>
          <p:nvPr/>
        </p:nvSpPr>
        <p:spPr>
          <a:xfrm>
            <a:off x="4417097" y="-14934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설정 값에 있는 정보로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ko-KR" altLang="en-US" sz="1000" dirty="0">
                <a:solidFill>
                  <a:schemeClr val="bg1"/>
                </a:solidFill>
              </a:rPr>
              <a:t> 연결 정보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6C950D19-3A48-8DFE-E45D-96DB713D668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273879" y="224518"/>
            <a:ext cx="2914650" cy="180404"/>
          </a:xfrm>
          <a:prstGeom prst="bentConnector3">
            <a:avLst>
              <a:gd name="adj1" fmla="val 886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013C70-B9A2-9134-ED5E-7D8D6515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28" y="2392322"/>
            <a:ext cx="6003471" cy="751287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7C5837D2-9C34-377B-6460-7FBC5B2E915F}"/>
              </a:ext>
            </a:extLst>
          </p:cNvPr>
          <p:cNvSpPr/>
          <p:nvPr/>
        </p:nvSpPr>
        <p:spPr>
          <a:xfrm>
            <a:off x="3404507" y="282064"/>
            <a:ext cx="1461407" cy="15064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8C8B99F-1676-C4D5-6CE6-5E9CB96FE7FC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4865914" y="357386"/>
            <a:ext cx="1322614" cy="241058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6D7899-F811-7DED-BC96-664DB825A10C}"/>
              </a:ext>
            </a:extLst>
          </p:cNvPr>
          <p:cNvSpPr txBox="1"/>
          <p:nvPr/>
        </p:nvSpPr>
        <p:spPr>
          <a:xfrm>
            <a:off x="3094482" y="383118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en-US" altLang="ko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연결정보로</a:t>
            </a:r>
            <a:r>
              <a:rPr kumimoji="1" lang="en-US" altLang="ko-KR" sz="1000" dirty="0">
                <a:solidFill>
                  <a:schemeClr val="bg1"/>
                </a:solidFill>
              </a:rPr>
              <a:t> database</a:t>
            </a:r>
            <a:r>
              <a:rPr kumimoji="1" lang="ko-KR" altLang="en-US" sz="1000" dirty="0">
                <a:solidFill>
                  <a:schemeClr val="bg1"/>
                </a:solidFill>
              </a:rPr>
              <a:t> 연결가능 </a:t>
            </a:r>
            <a:r>
              <a:rPr kumimoji="1" lang="en-US" altLang="ko-KR" sz="1000" dirty="0">
                <a:solidFill>
                  <a:schemeClr val="bg1"/>
                </a:solidFill>
              </a:rPr>
              <a:t>DDL</a:t>
            </a:r>
            <a:r>
              <a:rPr kumimoji="1" lang="ko-KR" altLang="en-US" sz="1000" dirty="0" err="1">
                <a:solidFill>
                  <a:schemeClr val="bg1"/>
                </a:solidFill>
              </a:rPr>
              <a:t>트렌젝션</a:t>
            </a:r>
            <a:r>
              <a:rPr kumimoji="1" lang="ko-KR" altLang="en-US" sz="1000" dirty="0">
                <a:solidFill>
                  <a:schemeClr val="bg1"/>
                </a:solidFill>
              </a:rPr>
              <a:t>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D9CEA2-2EAC-EFC3-4F5D-F2B1BDC9A622}"/>
              </a:ext>
            </a:extLst>
          </p:cNvPr>
          <p:cNvSpPr txBox="1"/>
          <p:nvPr/>
        </p:nvSpPr>
        <p:spPr>
          <a:xfrm>
            <a:off x="6994074" y="2702005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Jdbcconnectionaccess</a:t>
            </a:r>
            <a:r>
              <a:rPr kumimoji="1" lang="ko-KR" altLang="en-US" sz="1000" dirty="0">
                <a:solidFill>
                  <a:schemeClr val="bg1"/>
                </a:solidFill>
              </a:rPr>
              <a:t>가 뒤의 타입이라면 뒤의 타입으로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CCC8EB4-C0F6-2443-916E-D9F479BE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28" y="3642028"/>
            <a:ext cx="6003472" cy="396268"/>
          </a:xfrm>
          <a:prstGeom prst="rect">
            <a:avLst/>
          </a:prstGeom>
        </p:spPr>
      </p:pic>
      <p:sp>
        <p:nvSpPr>
          <p:cNvPr id="32" name="액자 31">
            <a:extLst>
              <a:ext uri="{FF2B5EF4-FFF2-40B4-BE49-F238E27FC236}">
                <a16:creationId xmlns:a16="http://schemas.microsoft.com/office/drawing/2014/main" id="{E4649CC5-E814-3AE8-AD69-A157697BD635}"/>
              </a:ext>
            </a:extLst>
          </p:cNvPr>
          <p:cNvSpPr/>
          <p:nvPr/>
        </p:nvSpPr>
        <p:spPr>
          <a:xfrm>
            <a:off x="9984921" y="2865664"/>
            <a:ext cx="1428750" cy="16328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227E6C6-7349-E81E-5457-5BF6C561E3E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 rot="5400000">
            <a:off x="9638241" y="2580973"/>
            <a:ext cx="613078" cy="15090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F98B2D-52F9-94BB-A30C-797832216894}"/>
              </a:ext>
            </a:extLst>
          </p:cNvPr>
          <p:cNvSpPr txBox="1"/>
          <p:nvPr/>
        </p:nvSpPr>
        <p:spPr>
          <a:xfrm>
            <a:off x="6289224" y="3840162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Jta</a:t>
            </a:r>
            <a:r>
              <a:rPr kumimoji="1" lang="ko-KR" altLang="en-US" sz="1000" dirty="0">
                <a:solidFill>
                  <a:schemeClr val="bg1"/>
                </a:solidFill>
              </a:rPr>
              <a:t>유무로 객체 생성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099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1D8796CC-D613-DC2B-D017-184321D7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29" y="0"/>
            <a:ext cx="6003471" cy="245303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A80A953F-F4A4-D059-00AD-B83023E6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28" y="2855781"/>
            <a:ext cx="6003471" cy="3314960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060A5FD1-42D7-D966-3FC0-3DD3DD40A95B}"/>
              </a:ext>
            </a:extLst>
          </p:cNvPr>
          <p:cNvSpPr/>
          <p:nvPr/>
        </p:nvSpPr>
        <p:spPr>
          <a:xfrm>
            <a:off x="3396342" y="514350"/>
            <a:ext cx="1412422" cy="2154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805BCAC5-988A-09AF-DE48-23CEF7685C1F}"/>
              </a:ext>
            </a:extLst>
          </p:cNvPr>
          <p:cNvSpPr/>
          <p:nvPr/>
        </p:nvSpPr>
        <p:spPr>
          <a:xfrm>
            <a:off x="7154850" y="898071"/>
            <a:ext cx="1270693" cy="1306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6661ACD5-BC53-4BC2-1D1D-31CA8B23609B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7857623" y="1523140"/>
            <a:ext cx="1900560" cy="764721"/>
          </a:xfrm>
          <a:prstGeom prst="bentConnector3">
            <a:avLst>
              <a:gd name="adj1" fmla="val 1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86880B-2E21-E2CF-B94D-476F83A243F9}"/>
              </a:ext>
            </a:extLst>
          </p:cNvPr>
          <p:cNvSpPr txBox="1"/>
          <p:nvPr/>
        </p:nvSpPr>
        <p:spPr>
          <a:xfrm>
            <a:off x="2316153" y="680793"/>
            <a:ext cx="40603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기존 데이터베이스의 기존 스키마 개체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테이블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시퀀스 등</a:t>
            </a:r>
            <a:r>
              <a:rPr lang="en-US" altLang="ko-KR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)</a:t>
            </a:r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에 대한 정보에 대한 액세스를 제공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F17D7E66-F0C9-E221-D2A5-6DBAABF7A4C1}"/>
              </a:ext>
            </a:extLst>
          </p:cNvPr>
          <p:cNvCxnSpPr/>
          <p:nvPr/>
        </p:nvCxnSpPr>
        <p:spPr>
          <a:xfrm flipV="1">
            <a:off x="4808764" y="65314"/>
            <a:ext cx="1379764" cy="5388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4785F94-4F2F-E34D-0A79-D662F943E018}"/>
              </a:ext>
            </a:extLst>
          </p:cNvPr>
          <p:cNvSpPr txBox="1"/>
          <p:nvPr/>
        </p:nvSpPr>
        <p:spPr>
          <a:xfrm>
            <a:off x="9875847" y="729844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bg1"/>
                </a:solidFill>
              </a:rPr>
              <a:t>Jdbc</a:t>
            </a:r>
            <a:r>
              <a:rPr kumimoji="1" lang="en-US" altLang="ko-KR" sz="1000" dirty="0">
                <a:solidFill>
                  <a:schemeClr val="bg1"/>
                </a:solidFill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</a:rPr>
              <a:t>환경 불러오기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26A10-2CF1-FCD9-A06E-CE9A67C2391C}"/>
              </a:ext>
            </a:extLst>
          </p:cNvPr>
          <p:cNvSpPr txBox="1"/>
          <p:nvPr/>
        </p:nvSpPr>
        <p:spPr>
          <a:xfrm>
            <a:off x="8007803" y="4287789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사용하는 데이터베이스 메타데이터를 추출하는 기능을 캡슐화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D90C7E-4815-65E6-4D3B-01EA525CBA5D}"/>
              </a:ext>
            </a:extLst>
          </p:cNvPr>
          <p:cNvSpPr txBox="1"/>
          <p:nvPr/>
        </p:nvSpPr>
        <p:spPr>
          <a:xfrm>
            <a:off x="8258175" y="5483895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추출을 위한 </a:t>
            </a:r>
            <a:r>
              <a:rPr kumimoji="1" lang="en-US" altLang="ko-KR" sz="1000" dirty="0">
                <a:solidFill>
                  <a:schemeClr val="bg1"/>
                </a:solidFill>
              </a:rPr>
              <a:t>database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api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24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BFC96D-3F10-6574-ABF4-FB91265F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3471" cy="331496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D9264D-AFF9-350A-6A88-087CF9C2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2" y="2490107"/>
            <a:ext cx="6213848" cy="436789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2AD42079-E609-4436-B9EA-95B61EDD3B90}"/>
              </a:ext>
            </a:extLst>
          </p:cNvPr>
          <p:cNvSpPr/>
          <p:nvPr/>
        </p:nvSpPr>
        <p:spPr>
          <a:xfrm>
            <a:off x="3363686" y="1232807"/>
            <a:ext cx="1543050" cy="2285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CC15A853-2735-500B-21CC-27465C1F2D03}"/>
              </a:ext>
            </a:extLst>
          </p:cNvPr>
          <p:cNvSpPr/>
          <p:nvPr/>
        </p:nvSpPr>
        <p:spPr>
          <a:xfrm>
            <a:off x="2865664" y="2490107"/>
            <a:ext cx="1714500" cy="1877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53C9182E-6B9E-B55B-B521-BC427DC19F42}"/>
              </a:ext>
            </a:extLst>
          </p:cNvPr>
          <p:cNvCxnSpPr>
            <a:stCxn id="6" idx="3"/>
          </p:cNvCxnSpPr>
          <p:nvPr/>
        </p:nvCxnSpPr>
        <p:spPr>
          <a:xfrm>
            <a:off x="4906736" y="1347107"/>
            <a:ext cx="2898321" cy="246561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3E5E52E-AAD2-9ED8-37A7-3F7BEFC4B02E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3131003" y="3269796"/>
            <a:ext cx="3673928" cy="2490107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4E5B2E-F0B6-73E7-79D9-0B87D04982C6}"/>
              </a:ext>
            </a:extLst>
          </p:cNvPr>
          <p:cNvSpPr txBox="1"/>
          <p:nvPr/>
        </p:nvSpPr>
        <p:spPr>
          <a:xfrm>
            <a:off x="2366282" y="1455387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사용하는 데이터베이스 메타데이터를 추출하는 기능을 캡슐화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74FAD-EAA5-5EB3-8459-8E42BC6F1A56}"/>
              </a:ext>
            </a:extLst>
          </p:cNvPr>
          <p:cNvSpPr txBox="1"/>
          <p:nvPr/>
        </p:nvSpPr>
        <p:spPr>
          <a:xfrm>
            <a:off x="6560004" y="5576206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bg1"/>
                </a:solidFill>
              </a:rPr>
              <a:t>추출할 </a:t>
            </a:r>
            <a:r>
              <a:rPr kumimoji="1" lang="en-US" altLang="ko-KR" sz="1000" dirty="0">
                <a:solidFill>
                  <a:schemeClr val="bg1"/>
                </a:solidFill>
              </a:rPr>
              <a:t>database</a:t>
            </a:r>
            <a:r>
              <a:rPr kumimoji="1" lang="ko-KR" altLang="en-US" sz="1000" dirty="0">
                <a:solidFill>
                  <a:schemeClr val="bg1"/>
                </a:solidFill>
              </a:rPr>
              <a:t> 정보를 가진 객체 리턴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237B4-C4ED-89EC-3B0C-F0B94D4E6BCD}"/>
              </a:ext>
            </a:extLst>
          </p:cNvPr>
          <p:cNvSpPr txBox="1"/>
          <p:nvPr/>
        </p:nvSpPr>
        <p:spPr>
          <a:xfrm>
            <a:off x="6687911" y="6487815"/>
            <a:ext cx="406036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/>
                </a:solidFill>
              </a:rPr>
              <a:t>Database </a:t>
            </a:r>
            <a:r>
              <a:rPr kumimoji="1" lang="ko-KR" altLang="en-US" sz="1000" dirty="0">
                <a:solidFill>
                  <a:schemeClr val="bg1"/>
                </a:solidFill>
              </a:rPr>
              <a:t>추출을 위한 </a:t>
            </a:r>
            <a:r>
              <a:rPr kumimoji="1" lang="en-US" altLang="ko-KR" sz="1000" dirty="0" err="1">
                <a:solidFill>
                  <a:schemeClr val="bg1"/>
                </a:solidFill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</a:rPr>
              <a:t> 구현체들 </a:t>
            </a:r>
            <a:endParaRPr kumimoji="1"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342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03F62BB-2069-8DC5-B314-E16C3879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66" y="0"/>
            <a:ext cx="6409733" cy="436789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15149E-6871-1784-6AE4-71F1AC099EB4}"/>
              </a:ext>
            </a:extLst>
          </p:cNvPr>
          <p:cNvSpPr/>
          <p:nvPr/>
        </p:nvSpPr>
        <p:spPr>
          <a:xfrm>
            <a:off x="2302329" y="1494063"/>
            <a:ext cx="1559378" cy="1714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513AD854-8EEE-E90C-395A-9FCA215A5947}"/>
              </a:ext>
            </a:extLst>
          </p:cNvPr>
          <p:cNvCxnSpPr>
            <a:stCxn id="5" idx="3"/>
          </p:cNvCxnSpPr>
          <p:nvPr/>
        </p:nvCxnSpPr>
        <p:spPr>
          <a:xfrm flipV="1">
            <a:off x="3861707" y="114300"/>
            <a:ext cx="1920559" cy="146548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5F8919-C239-E38B-25FD-C00F11723792}"/>
              </a:ext>
            </a:extLst>
          </p:cNvPr>
          <p:cNvSpPr txBox="1"/>
          <p:nvPr/>
        </p:nvSpPr>
        <p:spPr>
          <a:xfrm>
            <a:off x="1114425" y="1364344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스키마 생성 대상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들</a:t>
            </a:r>
            <a:endParaRPr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89EAC-5D7E-23DB-3832-99836CE1DFB5}"/>
              </a:ext>
            </a:extLst>
          </p:cNvPr>
          <p:cNvSpPr txBox="1"/>
          <p:nvPr/>
        </p:nvSpPr>
        <p:spPr>
          <a:xfrm>
            <a:off x="8987132" y="414566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구분자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 설정 가져오기 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default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는 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‘;’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이다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8C0CE-A4F7-AF68-2E21-2B0FB5FDF835}"/>
              </a:ext>
            </a:extLst>
          </p:cNvPr>
          <p:cNvSpPr txBox="1"/>
          <p:nvPr/>
        </p:nvSpPr>
        <p:spPr>
          <a:xfrm>
            <a:off x="8611188" y="1256622"/>
            <a:ext cx="33518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chemeClr val="bg1"/>
                </a:solidFill>
                <a:latin typeface="Lato" panose="020F0502020204030203" pitchFamily="34" charset="0"/>
              </a:rPr>
              <a:t>Stdout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 문자열 여부 확인</a:t>
            </a:r>
            <a:endParaRPr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16D18E-7BC4-6DDF-7380-F11A48C4A0F7}"/>
              </a:ext>
            </a:extLst>
          </p:cNvPr>
          <p:cNvSpPr txBox="1"/>
          <p:nvPr/>
        </p:nvSpPr>
        <p:spPr>
          <a:xfrm>
            <a:off x="7237638" y="1579788"/>
            <a:ext cx="2179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800" dirty="0" err="1">
                <a:solidFill>
                  <a:schemeClr val="bg1"/>
                </a:solidFill>
              </a:rPr>
              <a:t>GenerationTarget</a:t>
            </a:r>
            <a:r>
              <a:rPr lang="en" altLang="ko-KR" sz="800" dirty="0">
                <a:solidFill>
                  <a:schemeClr val="bg1"/>
                </a:solidFill>
              </a:rPr>
              <a:t> implementation for handling generation to </a:t>
            </a:r>
            <a:r>
              <a:rPr lang="en" altLang="ko-KR" sz="800" dirty="0" err="1">
                <a:solidFill>
                  <a:schemeClr val="bg1"/>
                </a:solidFill>
              </a:rPr>
              <a:t>System.out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20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15149E-6871-1784-6AE4-71F1AC099EB4}"/>
              </a:ext>
            </a:extLst>
          </p:cNvPr>
          <p:cNvSpPr/>
          <p:nvPr/>
        </p:nvSpPr>
        <p:spPr>
          <a:xfrm>
            <a:off x="1215120" y="2620055"/>
            <a:ext cx="678994" cy="14763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89EAC-5D7E-23DB-3832-99836CE1DFB5}"/>
              </a:ext>
            </a:extLst>
          </p:cNvPr>
          <p:cNvSpPr txBox="1"/>
          <p:nvPr/>
        </p:nvSpPr>
        <p:spPr>
          <a:xfrm>
            <a:off x="8987132" y="414566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구분자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 설정 가져오기 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default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는 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‘;’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이다</a:t>
            </a:r>
            <a:r>
              <a:rPr lang="en-US" altLang="ko-KR" sz="8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  <a:endParaRPr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66C2EEA-70C9-3437-AC0A-EDD5BFAB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2270805"/>
            <a:ext cx="2273300" cy="698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2D861C-6CF9-25E6-1473-FDBA95171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92" y="3634696"/>
            <a:ext cx="4635500" cy="5080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5863775-DEBE-4A44-AFA9-093F7A2E9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50" y="522288"/>
            <a:ext cx="2222500" cy="990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7AD525-149D-A434-D0BA-B28A3095D61C}"/>
              </a:ext>
            </a:extLst>
          </p:cNvPr>
          <p:cNvSpPr txBox="1"/>
          <p:nvPr/>
        </p:nvSpPr>
        <p:spPr>
          <a:xfrm>
            <a:off x="8725807" y="99095"/>
            <a:ext cx="19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Stdout</a:t>
            </a:r>
            <a:r>
              <a:rPr kumimoji="1" lang="en-US" altLang="ko-Kore-KR" dirty="0"/>
              <a:t> target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493171-C65C-A2AB-99ED-247ABDFBCCCF}"/>
              </a:ext>
            </a:extLst>
          </p:cNvPr>
          <p:cNvSpPr txBox="1"/>
          <p:nvPr/>
        </p:nvSpPr>
        <p:spPr>
          <a:xfrm>
            <a:off x="8595178" y="1901473"/>
            <a:ext cx="19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database target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383714-F07B-D0C6-66F8-1510CACDC69A}"/>
              </a:ext>
            </a:extLst>
          </p:cNvPr>
          <p:cNvSpPr txBox="1"/>
          <p:nvPr/>
        </p:nvSpPr>
        <p:spPr>
          <a:xfrm>
            <a:off x="8725806" y="3223304"/>
            <a:ext cx="191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script target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8CC88-D99D-5065-DAF0-2091180E196E}"/>
              </a:ext>
            </a:extLst>
          </p:cNvPr>
          <p:cNvSpPr txBox="1"/>
          <p:nvPr/>
        </p:nvSpPr>
        <p:spPr>
          <a:xfrm>
            <a:off x="1894114" y="2586152"/>
            <a:ext cx="14940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>
                <a:solidFill>
                  <a:schemeClr val="bg1"/>
                </a:solidFill>
              </a:rPr>
              <a:t>Target </a:t>
            </a:r>
            <a:r>
              <a:rPr kumimoji="1" lang="ko-KR" altLang="en-US" sz="800" dirty="0">
                <a:solidFill>
                  <a:schemeClr val="bg1"/>
                </a:solidFill>
              </a:rPr>
              <a:t>준비</a:t>
            </a:r>
            <a:endParaRPr kumimoji="1"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80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15149E-6871-1784-6AE4-71F1AC099EB4}"/>
              </a:ext>
            </a:extLst>
          </p:cNvPr>
          <p:cNvSpPr/>
          <p:nvPr/>
        </p:nvSpPr>
        <p:spPr>
          <a:xfrm>
            <a:off x="840922" y="3151412"/>
            <a:ext cx="1004207" cy="1714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0B9018-1B6A-1DC2-420A-14DCD301E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6515040" y="9468"/>
            <a:ext cx="5676960" cy="178667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E84BAB1-BC8D-A559-72D9-CD6DE163C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5392917"/>
            <a:ext cx="5676900" cy="145561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0A55384-4F93-9EAD-512A-DE7E61C7A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11"/>
          <a:stretch/>
        </p:blipFill>
        <p:spPr>
          <a:xfrm>
            <a:off x="6515100" y="3382701"/>
            <a:ext cx="5676900" cy="1650488"/>
          </a:xfrm>
          <a:prstGeom prst="rect">
            <a:avLst/>
          </a:prstGeom>
        </p:spPr>
      </p:pic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BD767B7C-E50F-C976-DADF-D11F6D419F03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2804730" y="-558898"/>
            <a:ext cx="2248606" cy="517201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4862D6F-A3E4-1F38-0B17-1DA9A541DE2B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9353520" y="1796144"/>
            <a:ext cx="30" cy="1586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2BE864A1-B1A9-2DBB-A09B-3F2EE2F0EB25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9353550" y="5033189"/>
            <a:ext cx="0" cy="35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1DD14E-F103-ED07-C743-B0B8CB598536}"/>
              </a:ext>
            </a:extLst>
          </p:cNvPr>
          <p:cNvSpPr txBox="1"/>
          <p:nvPr/>
        </p:nvSpPr>
        <p:spPr>
          <a:xfrm>
            <a:off x="9609522" y="101902"/>
            <a:ext cx="406036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800" dirty="0">
                <a:solidFill>
                  <a:schemeClr val="bg1"/>
                </a:solidFill>
              </a:rPr>
              <a:t>Metadata</a:t>
            </a: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기존 </a:t>
            </a:r>
            <a:r>
              <a:rPr kumimoji="1" lang="en-US" altLang="ko-KR" sz="800" dirty="0">
                <a:solidFill>
                  <a:schemeClr val="bg1"/>
                </a:solidFill>
              </a:rPr>
              <a:t>database</a:t>
            </a: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실행 옵션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Filter</a:t>
            </a: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방언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ko-KR" altLang="en-US" sz="800" dirty="0">
                <a:solidFill>
                  <a:schemeClr val="bg1"/>
                </a:solidFill>
              </a:rPr>
              <a:t>문자열 생성 </a:t>
            </a:r>
            <a:r>
              <a:rPr kumimoji="1" lang="ko-KR" altLang="en-US" sz="800" dirty="0" err="1">
                <a:solidFill>
                  <a:schemeClr val="bg1"/>
                </a:solidFill>
              </a:rPr>
              <a:t>컨택스트</a:t>
            </a:r>
            <a:endParaRPr kumimoji="1" lang="en-US" altLang="ko-KR" sz="800" dirty="0">
              <a:solidFill>
                <a:schemeClr val="bg1"/>
              </a:solidFill>
            </a:endParaRPr>
          </a:p>
          <a:p>
            <a:r>
              <a:rPr kumimoji="1" lang="en-US" altLang="ko-KR" sz="8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71935A-F931-2674-2E23-1B46D20875C9}"/>
              </a:ext>
            </a:extLst>
          </p:cNvPr>
          <p:cNvSpPr txBox="1"/>
          <p:nvPr/>
        </p:nvSpPr>
        <p:spPr>
          <a:xfrm>
            <a:off x="9169355" y="2352554"/>
            <a:ext cx="30226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보조 데이터베이스 개체는 트리거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함수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저장 프로시저 또는 매핑 메타데이터에서 명시적으로 손으로 쓴 </a:t>
            </a:r>
            <a:r>
              <a:rPr lang="en" altLang="ko-Kore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DDL </a:t>
            </a:r>
            <a:r>
              <a:rPr lang="en" altLang="ko-Kore-KR" sz="800" dirty="0"/>
              <a:t>create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및 문을 사용하여 정의되는 유사 항목입니다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.</a:t>
            </a:r>
            <a:r>
              <a:rPr lang="en" altLang="ko-Kore-KR" sz="800" dirty="0"/>
              <a:t>drop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이 </a:t>
            </a:r>
            <a:r>
              <a:rPr lang="en" altLang="ko-Kore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SPI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는 </a:t>
            </a:r>
            <a:r>
              <a:rPr lang="en" altLang="ko-Kore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Hibernate</a:t>
            </a:r>
            <a:r>
              <a:rPr lang="ko-KR" altLang="en-US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가 나머지 스키마와 함께 이러한 개체를 내보내고 정리할 수 있도록 합니다</a:t>
            </a:r>
            <a:r>
              <a:rPr lang="en-US" altLang="ko-KR" sz="800" b="0" i="0" dirty="0">
                <a:solidFill>
                  <a:srgbClr val="474747"/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3BFE1149-C6DF-7031-A30F-9930DCC18FFB}"/>
              </a:ext>
            </a:extLst>
          </p:cNvPr>
          <p:cNvCxnSpPr>
            <a:endCxn id="20" idx="2"/>
          </p:cNvCxnSpPr>
          <p:nvPr/>
        </p:nvCxnSpPr>
        <p:spPr>
          <a:xfrm rot="5400000" flipH="1" flipV="1">
            <a:off x="10390709" y="3185331"/>
            <a:ext cx="414860" cy="1650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D91E21-9230-2D5A-283B-435ACC9D5BBD}"/>
              </a:ext>
            </a:extLst>
          </p:cNvPr>
          <p:cNvSpPr txBox="1"/>
          <p:nvPr/>
        </p:nvSpPr>
        <p:spPr>
          <a:xfrm>
            <a:off x="9917043" y="3552882"/>
            <a:ext cx="40603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방언 가져오기</a:t>
            </a:r>
            <a:endParaRPr kumimoji="1"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F5EF4A-4D51-A8A3-665B-7C4709956753}"/>
              </a:ext>
            </a:extLst>
          </p:cNvPr>
          <p:cNvSpPr txBox="1"/>
          <p:nvPr/>
        </p:nvSpPr>
        <p:spPr>
          <a:xfrm>
            <a:off x="7886859" y="3680525"/>
            <a:ext cx="406036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>
                <a:solidFill>
                  <a:schemeClr val="bg1"/>
                </a:solidFill>
              </a:rPr>
              <a:t>Ddl</a:t>
            </a:r>
            <a:r>
              <a:rPr kumimoji="1" lang="en-US" altLang="ko-KR" sz="800" dirty="0">
                <a:solidFill>
                  <a:schemeClr val="bg1"/>
                </a:solidFill>
              </a:rPr>
              <a:t> create</a:t>
            </a:r>
            <a:r>
              <a:rPr kumimoji="1" lang="ko-KR" altLang="en-US" sz="800" dirty="0">
                <a:solidFill>
                  <a:schemeClr val="bg1"/>
                </a:solidFill>
              </a:rPr>
              <a:t>문과 방언을 가지고 </a:t>
            </a:r>
            <a:r>
              <a:rPr kumimoji="1" lang="en-US" altLang="ko-KR" sz="800" dirty="0" err="1">
                <a:solidFill>
                  <a:schemeClr val="bg1"/>
                </a:solidFill>
              </a:rPr>
              <a:t>sqlstring</a:t>
            </a:r>
            <a:r>
              <a:rPr kumimoji="1" lang="ko-KR" altLang="en-US" sz="800" dirty="0">
                <a:solidFill>
                  <a:schemeClr val="bg1"/>
                </a:solidFill>
              </a:rPr>
              <a:t>문 보내기</a:t>
            </a:r>
            <a:endParaRPr kumimoji="1" lang="en-US" altLang="ko-KR" sz="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3D66B-72D5-8D92-57D6-3B4070A34333}"/>
              </a:ext>
            </a:extLst>
          </p:cNvPr>
          <p:cNvSpPr txBox="1"/>
          <p:nvPr/>
        </p:nvSpPr>
        <p:spPr>
          <a:xfrm>
            <a:off x="2710543" y="4737969"/>
            <a:ext cx="3883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간단한 우선 순위를 정의합니다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 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테이블 생성 전에 이 보조 개체를 생성해야 합니까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?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인 경우 </a:t>
            </a:r>
            <a:r>
              <a:rPr lang="en" altLang="ko-Kore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true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명시적 스키마 생성 후 테이블 및 시퀀스 생성 전에 보조 개체 생성이 발생합니다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이면 </a:t>
            </a:r>
            <a:r>
              <a:rPr lang="en" altLang="ko-Kore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false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보조 개체 생성은 명시적 스키마 생성 후와 테이블 및 시퀀스 생성 후에 발생합니다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이 우선 순위는 스키마가 삭제될 때 자동으로 반전됩니다</a:t>
            </a:r>
            <a:r>
              <a:rPr lang="en-US" altLang="ko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.</a:t>
            </a: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A3B23743-6A4D-A4A7-6855-D780C9EF49F2}"/>
              </a:ext>
            </a:extLst>
          </p:cNvPr>
          <p:cNvSpPr/>
          <p:nvPr/>
        </p:nvSpPr>
        <p:spPr>
          <a:xfrm>
            <a:off x="8131628" y="5625193"/>
            <a:ext cx="1230056" cy="1224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2B404163-0CF9-8519-72B7-13541FD47A87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rot="10800000">
            <a:off x="6594314" y="5153468"/>
            <a:ext cx="1537315" cy="53295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201175-9C3B-803D-73FC-40146F54894C}"/>
              </a:ext>
            </a:extLst>
          </p:cNvPr>
          <p:cNvSpPr txBox="1"/>
          <p:nvPr/>
        </p:nvSpPr>
        <p:spPr>
          <a:xfrm>
            <a:off x="8573715" y="5686425"/>
            <a:ext cx="38837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보조 개체가 스키마 생성 후 생성되며 방언을 가져올 수 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있을때</a:t>
            </a:r>
            <a:endParaRPr lang="en-US" altLang="ko-KR" sz="800" b="0" i="0" dirty="0">
              <a:solidFill>
                <a:schemeClr val="bg1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B8880D25-E7BE-BA87-D5DA-DA1B97A48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836" y="965645"/>
            <a:ext cx="2641947" cy="213989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693AF1-964D-AEF5-489A-BBDB847AED1F}"/>
              </a:ext>
            </a:extLst>
          </p:cNvPr>
          <p:cNvSpPr txBox="1"/>
          <p:nvPr/>
        </p:nvSpPr>
        <p:spPr>
          <a:xfrm>
            <a:off x="7264860" y="1860260"/>
            <a:ext cx="173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Script</a:t>
            </a:r>
            <a:r>
              <a:rPr kumimoji="1" lang="ko-KR" altLang="en-US" sz="800" dirty="0"/>
              <a:t>로 작성한 </a:t>
            </a:r>
            <a:r>
              <a:rPr kumimoji="1" lang="en-US" altLang="ko-KR" sz="800" dirty="0"/>
              <a:t>object</a:t>
            </a:r>
            <a:r>
              <a:rPr kumimoji="1" lang="ko-KR" altLang="en-US" sz="800" dirty="0"/>
              <a:t>가 있으면 먼저 기존의 </a:t>
            </a:r>
            <a:r>
              <a:rPr kumimoji="1" lang="en-US" altLang="ko-KR" sz="800" dirty="0"/>
              <a:t>drop</a:t>
            </a:r>
            <a:r>
              <a:rPr kumimoji="1" lang="ko-KR" altLang="en-US" sz="800" dirty="0"/>
              <a:t>후 생성</a:t>
            </a:r>
            <a:r>
              <a:rPr kumimoji="1" lang="en-US" altLang="ko-KR" sz="800" dirty="0"/>
              <a:t>(</a:t>
            </a:r>
            <a:r>
              <a:rPr kumimoji="1" lang="ko-KR" altLang="en-US" sz="800" dirty="0"/>
              <a:t>생성은 설정으로 뒤에 할 수 있음</a:t>
            </a:r>
            <a:r>
              <a:rPr kumimoji="1" lang="en-US" altLang="ko-KR" sz="800" dirty="0"/>
              <a:t>)</a:t>
            </a:r>
          </a:p>
          <a:p>
            <a:r>
              <a:rPr kumimoji="1" lang="ko-KR" altLang="en-US" sz="800" dirty="0"/>
              <a:t>없으면 로직 수행 </a:t>
            </a:r>
            <a:r>
              <a:rPr kumimoji="1" lang="en-US" altLang="ko-KR" sz="800" dirty="0"/>
              <a:t>x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19351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6C4331-6FE0-71F2-FB51-ECDCCD2A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08893"/>
            <a:ext cx="6665607" cy="95068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AAC3E7F-9D7A-6F7C-58C9-264C1770E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11"/>
          <a:stretch/>
        </p:blipFill>
        <p:spPr>
          <a:xfrm>
            <a:off x="-1" y="0"/>
            <a:ext cx="6683347" cy="1943100"/>
          </a:xfrm>
          <a:prstGeom prst="rect">
            <a:avLst/>
          </a:prstGeom>
        </p:spPr>
      </p:pic>
      <p:pic>
        <p:nvPicPr>
          <p:cNvPr id="6" name="그림 5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81BFD9F-AB40-044D-E410-077BF0C08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67"/>
          <a:stretch/>
        </p:blipFill>
        <p:spPr>
          <a:xfrm>
            <a:off x="-1" y="3624944"/>
            <a:ext cx="5787996" cy="1608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5E580-5484-84E8-7583-1CD8BCE2DA18}"/>
              </a:ext>
            </a:extLst>
          </p:cNvPr>
          <p:cNvSpPr txBox="1"/>
          <p:nvPr/>
        </p:nvSpPr>
        <p:spPr>
          <a:xfrm>
            <a:off x="2401161" y="971550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드롭 </a:t>
            </a:r>
            <a:r>
              <a:rPr lang="ko-KR" altLang="en-US" sz="800" b="0" i="0" dirty="0" err="1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스크립팅에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 필요한 명령</a:t>
            </a:r>
            <a:r>
              <a:rPr lang="ko-KR" altLang="en-US" sz="800" dirty="0">
                <a:solidFill>
                  <a:schemeClr val="bg1"/>
                </a:solidFill>
                <a:latin typeface="Lato" panose="020F0502020204030203" pitchFamily="34" charset="0"/>
              </a:rPr>
              <a:t>을 가져온다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7534A92-C73D-477A-32F1-DE92CCE01E6B}"/>
              </a:ext>
            </a:extLst>
          </p:cNvPr>
          <p:cNvSpPr/>
          <p:nvPr/>
        </p:nvSpPr>
        <p:spPr>
          <a:xfrm>
            <a:off x="1698171" y="865414"/>
            <a:ext cx="1094015" cy="1061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E6A82E1D-CA9E-A75A-4C8E-E9663DAF058F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16200000" flipH="1">
            <a:off x="2170320" y="1046409"/>
            <a:ext cx="1237343" cy="108762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>
            <a:extLst>
              <a:ext uri="{FF2B5EF4-FFF2-40B4-BE49-F238E27FC236}">
                <a16:creationId xmlns:a16="http://schemas.microsoft.com/office/drawing/2014/main" id="{DBE14221-1C45-DD38-1F6E-2246427F1070}"/>
              </a:ext>
            </a:extLst>
          </p:cNvPr>
          <p:cNvSpPr/>
          <p:nvPr/>
        </p:nvSpPr>
        <p:spPr>
          <a:xfrm>
            <a:off x="1453243" y="2751364"/>
            <a:ext cx="1183821" cy="25309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8934EEB8-1B04-2EA1-8556-D21F08EC8009}"/>
              </a:ext>
            </a:extLst>
          </p:cNvPr>
          <p:cNvCxnSpPr>
            <a:endCxn id="6" idx="0"/>
          </p:cNvCxnSpPr>
          <p:nvPr/>
        </p:nvCxnSpPr>
        <p:spPr>
          <a:xfrm>
            <a:off x="2045152" y="3004457"/>
            <a:ext cx="848845" cy="6204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495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FABD9B-53BF-2B6D-CE42-1D2D0C57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123"/>
            <a:ext cx="5591644" cy="221252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B6D8F8E-C7EE-A21D-A111-A871FE0D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66260"/>
            <a:ext cx="5591644" cy="4044338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7787F9FA-D922-46DC-FB71-E52341ECAAD2}"/>
              </a:ext>
            </a:extLst>
          </p:cNvPr>
          <p:cNvSpPr/>
          <p:nvPr/>
        </p:nvSpPr>
        <p:spPr>
          <a:xfrm>
            <a:off x="824593" y="2604407"/>
            <a:ext cx="1159329" cy="18777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4A76A91-BC68-11EA-01CB-785A1D62CE8F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16200000" flipH="1">
            <a:off x="1813003" y="2383440"/>
            <a:ext cx="574074" cy="139156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02BB3FF-EC15-F01D-361D-638A5C3A7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4" t="23809" r="25647" b="25712"/>
          <a:stretch/>
        </p:blipFill>
        <p:spPr>
          <a:xfrm>
            <a:off x="0" y="-14725"/>
            <a:ext cx="5591644" cy="1070492"/>
          </a:xfrm>
          <a:prstGeom prst="rect">
            <a:avLst/>
          </a:prstGeom>
        </p:spPr>
      </p:pic>
      <p:pic>
        <p:nvPicPr>
          <p:cNvPr id="12" name="그림 11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B65452BA-542F-065B-842A-7BA9424596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000"/>
          <a:stretch/>
        </p:blipFill>
        <p:spPr>
          <a:xfrm>
            <a:off x="6377204" y="171450"/>
            <a:ext cx="5082862" cy="1469571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9686EDC1-E085-C0D1-5FDD-AAB996A258D4}"/>
              </a:ext>
            </a:extLst>
          </p:cNvPr>
          <p:cNvSpPr/>
          <p:nvPr/>
        </p:nvSpPr>
        <p:spPr>
          <a:xfrm>
            <a:off x="2220686" y="326571"/>
            <a:ext cx="1232807" cy="21227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163D11A-4DA7-62A4-1180-65215DB0B837}"/>
              </a:ext>
            </a:extLst>
          </p:cNvPr>
          <p:cNvCxnSpPr>
            <a:stCxn id="15" idx="3"/>
          </p:cNvCxnSpPr>
          <p:nvPr/>
        </p:nvCxnSpPr>
        <p:spPr>
          <a:xfrm flipV="1">
            <a:off x="3453493" y="326571"/>
            <a:ext cx="2923711" cy="10613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6E4BFCD-3257-EC98-1046-9C9FA2AB4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658637"/>
            <a:ext cx="7772400" cy="94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79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8A4B3A4-8218-C8DF-E361-618CCCCD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1096589"/>
            <a:ext cx="5591644" cy="4044338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340F4B-D0F8-6BFD-EFF6-EF77500CE278}"/>
              </a:ext>
            </a:extLst>
          </p:cNvPr>
          <p:cNvSpPr/>
          <p:nvPr/>
        </p:nvSpPr>
        <p:spPr>
          <a:xfrm>
            <a:off x="1771650" y="3020786"/>
            <a:ext cx="612321" cy="20410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96791A-1E01-AAD8-C87C-6EF61C1E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464" y="0"/>
            <a:ext cx="2549072" cy="14182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5B8280B-B7B2-297F-976B-A0936E0B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787" y="1496639"/>
            <a:ext cx="6980213" cy="456942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C602B4C-E0E2-D1A0-488F-04CE6EE00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43" y="5140927"/>
            <a:ext cx="3340100" cy="157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A32059-7B55-4958-0222-D7E5BA20A676}"/>
              </a:ext>
            </a:extLst>
          </p:cNvPr>
          <p:cNvSpPr txBox="1"/>
          <p:nvPr/>
        </p:nvSpPr>
        <p:spPr>
          <a:xfrm>
            <a:off x="7115175" y="185640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지정된 포맷터를 사용하여 </a:t>
            </a:r>
            <a:r>
              <a:rPr lang="en" altLang="ko-Kore-KR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SQL </a:t>
            </a:r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문 문자열을 기록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4D5C3-9754-9669-E5FC-73BAFECC78D0}"/>
              </a:ext>
            </a:extLst>
          </p:cNvPr>
          <p:cNvSpPr txBox="1"/>
          <p:nvPr/>
        </p:nvSpPr>
        <p:spPr>
          <a:xfrm>
            <a:off x="7022646" y="243161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 err="1">
                <a:solidFill>
                  <a:schemeClr val="bg1"/>
                </a:solidFill>
              </a:rPr>
              <a:t>Sql</a:t>
            </a:r>
            <a:r>
              <a:rPr lang="ko-Kore-KR" altLang="en-US" sz="800" dirty="0">
                <a:solidFill>
                  <a:schemeClr val="bg1"/>
                </a:solidFill>
              </a:rPr>
              <a:t>문을</a:t>
            </a:r>
            <a:r>
              <a:rPr lang="ko-KR" altLang="en-US" sz="800" dirty="0">
                <a:solidFill>
                  <a:schemeClr val="bg1"/>
                </a:solidFill>
              </a:rPr>
              <a:t> 날림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5B30C-B5BB-5689-27F7-4C4F25F10183}"/>
              </a:ext>
            </a:extLst>
          </p:cNvPr>
          <p:cNvSpPr txBox="1"/>
          <p:nvPr/>
        </p:nvSpPr>
        <p:spPr>
          <a:xfrm>
            <a:off x="7934325" y="275990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오류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433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65198A-46CE-5E90-8414-2DA3B205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627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18C5A-14FD-759E-62B3-43007F5DE69A}"/>
              </a:ext>
            </a:extLst>
          </p:cNvPr>
          <p:cNvSpPr txBox="1"/>
          <p:nvPr/>
        </p:nvSpPr>
        <p:spPr>
          <a:xfrm>
            <a:off x="2050597" y="602816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방언이 </a:t>
            </a:r>
            <a:r>
              <a:rPr lang="en-US" altLang="ko-KR" sz="800" dirty="0">
                <a:solidFill>
                  <a:schemeClr val="bg1"/>
                </a:solidFill>
              </a:rPr>
              <a:t>schema </a:t>
            </a:r>
            <a:r>
              <a:rPr lang="ko-KR" altLang="en-US" sz="800" dirty="0">
                <a:solidFill>
                  <a:schemeClr val="bg1"/>
                </a:solidFill>
              </a:rPr>
              <a:t>또는 </a:t>
            </a:r>
            <a:r>
              <a:rPr lang="en-US" altLang="ko-KR" sz="800" dirty="0">
                <a:solidFill>
                  <a:schemeClr val="bg1"/>
                </a:solidFill>
              </a:rPr>
              <a:t>catalog</a:t>
            </a:r>
            <a:r>
              <a:rPr lang="ko-KR" altLang="en-US" sz="800" dirty="0">
                <a:solidFill>
                  <a:schemeClr val="bg1"/>
                </a:solidFill>
              </a:rPr>
              <a:t>생성을 지원하는지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FCC3A-760E-2DCE-3120-B94C218401A5}"/>
              </a:ext>
            </a:extLst>
          </p:cNvPr>
          <p:cNvSpPr txBox="1"/>
          <p:nvPr/>
        </p:nvSpPr>
        <p:spPr>
          <a:xfrm>
            <a:off x="4467225" y="1313354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Namespace </a:t>
            </a:r>
            <a:r>
              <a:rPr lang="ko-KR" altLang="en-US" sz="800" dirty="0">
                <a:solidFill>
                  <a:schemeClr val="bg1"/>
                </a:solidFill>
              </a:rPr>
              <a:t>별로 구분 지을 </a:t>
            </a:r>
            <a:r>
              <a:rPr lang="en-US" altLang="ko-KR" sz="800" dirty="0">
                <a:solidFill>
                  <a:schemeClr val="bg1"/>
                </a:solidFill>
              </a:rPr>
              <a:t>Map</a:t>
            </a:r>
            <a:r>
              <a:rPr lang="ko-KR" altLang="en-US" sz="800" dirty="0">
                <a:solidFill>
                  <a:schemeClr val="bg1"/>
                </a:solidFill>
              </a:rPr>
              <a:t>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DE78D-6929-85A8-50FA-611D6BE33016}"/>
              </a:ext>
            </a:extLst>
          </p:cNvPr>
          <p:cNvSpPr txBox="1"/>
          <p:nvPr/>
        </p:nvSpPr>
        <p:spPr>
          <a:xfrm>
            <a:off x="2643869" y="1431073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ID</a:t>
            </a:r>
            <a:r>
              <a:rPr lang="ko-KR" altLang="en-US" sz="800" dirty="0">
                <a:solidFill>
                  <a:schemeClr val="bg1"/>
                </a:solidFill>
              </a:rPr>
              <a:t>값 </a:t>
            </a:r>
            <a:r>
              <a:rPr lang="ko-KR" altLang="en-US" sz="800" dirty="0" err="1">
                <a:solidFill>
                  <a:schemeClr val="bg1"/>
                </a:solidFill>
              </a:rPr>
              <a:t>모아놓기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DA94A-6E49-8691-ECF1-A0012B6B195E}"/>
              </a:ext>
            </a:extLst>
          </p:cNvPr>
          <p:cNvSpPr txBox="1"/>
          <p:nvPr/>
        </p:nvSpPr>
        <p:spPr>
          <a:xfrm>
            <a:off x="2457389" y="1872926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 err="1">
                <a:solidFill>
                  <a:schemeClr val="bg1"/>
                </a:solidFill>
              </a:rPr>
              <a:t>를</a:t>
            </a:r>
            <a:r>
              <a:rPr lang="ko-KR" altLang="en-US" sz="800" dirty="0">
                <a:solidFill>
                  <a:schemeClr val="bg1"/>
                </a:solidFill>
              </a:rPr>
              <a:t> 이용해서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 정보 객체 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565CD-4B21-ECE1-D058-15A2ED68B7F3}"/>
              </a:ext>
            </a:extLst>
          </p:cNvPr>
          <p:cNvSpPr txBox="1"/>
          <p:nvPr/>
        </p:nvSpPr>
        <p:spPr>
          <a:xfrm>
            <a:off x="4144675" y="4365463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</a:rPr>
              <a:t>기존의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</a:rPr>
              <a:t>db</a:t>
            </a:r>
            <a:r>
              <a:rPr lang="ko-KR" altLang="en-US" sz="800" dirty="0">
                <a:solidFill>
                  <a:schemeClr val="bg1"/>
                </a:solidFill>
              </a:rPr>
              <a:t>에서 </a:t>
            </a:r>
            <a:r>
              <a:rPr lang="en-US" altLang="ko-KR" sz="800" dirty="0" err="1">
                <a:solidFill>
                  <a:schemeClr val="bg1"/>
                </a:solidFill>
              </a:rPr>
              <a:t>sequence.getName</a:t>
            </a:r>
            <a:r>
              <a:rPr lang="ko-KR" altLang="en-US" sz="800" dirty="0" err="1">
                <a:solidFill>
                  <a:schemeClr val="bg1"/>
                </a:solidFill>
              </a:rPr>
              <a:t>으로</a:t>
            </a:r>
            <a:r>
              <a:rPr lang="ko-KR" altLang="en-US" sz="800" dirty="0">
                <a:solidFill>
                  <a:schemeClr val="bg1"/>
                </a:solidFill>
              </a:rPr>
              <a:t> 검색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844A5-4548-C2AE-78D0-CFEA60AF2C15}"/>
              </a:ext>
            </a:extLst>
          </p:cNvPr>
          <p:cNvSpPr txBox="1"/>
          <p:nvPr/>
        </p:nvSpPr>
        <p:spPr>
          <a:xfrm>
            <a:off x="1855954" y="4783812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</a:rPr>
              <a:t>없을시</a:t>
            </a:r>
            <a:r>
              <a:rPr lang="ko-KR" altLang="en-US" sz="800" dirty="0">
                <a:solidFill>
                  <a:schemeClr val="bg1"/>
                </a:solidFill>
              </a:rPr>
              <a:t> 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igh_level_architecture_of_hibernate">
            <a:extLst>
              <a:ext uri="{FF2B5EF4-FFF2-40B4-BE49-F238E27FC236}">
                <a16:creationId xmlns:a16="http://schemas.microsoft.com/office/drawing/2014/main" id="{5FE8E0BD-C464-2197-1A05-7F41D27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48984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08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2F08BB-DDFD-A47D-B441-EDAFCA9E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558"/>
            <a:ext cx="7772400" cy="5606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3378C-1556-0EB5-A0BA-904FFF94BE5F}"/>
              </a:ext>
            </a:extLst>
          </p:cNvPr>
          <p:cNvSpPr txBox="1"/>
          <p:nvPr/>
        </p:nvSpPr>
        <p:spPr>
          <a:xfrm>
            <a:off x="4222297" y="537500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외래키를 가진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 생성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962243-B2DB-3244-C63F-0A87D8860FEE}"/>
              </a:ext>
            </a:extLst>
          </p:cNvPr>
          <p:cNvSpPr txBox="1"/>
          <p:nvPr/>
        </p:nvSpPr>
        <p:spPr>
          <a:xfrm>
            <a:off x="4611462" y="725765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가 </a:t>
            </a:r>
            <a:r>
              <a:rPr lang="ko-KR" altLang="en-US" sz="800" dirty="0" err="1">
                <a:solidFill>
                  <a:schemeClr val="bg1"/>
                </a:solidFill>
              </a:rPr>
              <a:t>포함될수</a:t>
            </a:r>
            <a:r>
              <a:rPr lang="ko-KR" altLang="en-US" sz="800" dirty="0">
                <a:solidFill>
                  <a:schemeClr val="bg1"/>
                </a:solidFill>
              </a:rPr>
              <a:t> 있는지 여부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4219E-6199-4C58-37B5-47AD4F4CB31A}"/>
              </a:ext>
            </a:extLst>
          </p:cNvPr>
          <p:cNvSpPr txBox="1"/>
          <p:nvPr/>
        </p:nvSpPr>
        <p:spPr>
          <a:xfrm>
            <a:off x="4910820" y="1021752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</a:rPr>
              <a:t>테이블 정보에 </a:t>
            </a:r>
            <a:r>
              <a:rPr lang="en-US" altLang="ko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에 맞는 값 추출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5CDFE-BB9C-772C-7365-12A3B7E38126}"/>
              </a:ext>
            </a:extLst>
          </p:cNvPr>
          <p:cNvSpPr txBox="1"/>
          <p:nvPr/>
        </p:nvSpPr>
        <p:spPr>
          <a:xfrm>
            <a:off x="3528335" y="1049047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ore-KR" altLang="en-US" sz="800" dirty="0">
                <a:solidFill>
                  <a:schemeClr val="bg1"/>
                </a:solidFill>
              </a:rPr>
              <a:t>속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2BAC8D-E461-C9E2-CCB3-0FEE0B9C38EF}"/>
              </a:ext>
            </a:extLst>
          </p:cNvPr>
          <p:cNvSpPr txBox="1"/>
          <p:nvPr/>
        </p:nvSpPr>
        <p:spPr>
          <a:xfrm>
            <a:off x="4222297" y="1506976"/>
            <a:ext cx="60987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800" dirty="0">
                <a:solidFill>
                  <a:schemeClr val="bg1"/>
                </a:solidFill>
              </a:rPr>
              <a:t>필터</a:t>
            </a:r>
            <a:r>
              <a:rPr lang="ko-KR" altLang="en-US" sz="800" dirty="0">
                <a:solidFill>
                  <a:schemeClr val="bg1"/>
                </a:solidFill>
              </a:rPr>
              <a:t> 값에서 </a:t>
            </a:r>
            <a:r>
              <a:rPr lang="en-US" altLang="ko-KR" sz="800" dirty="0">
                <a:solidFill>
                  <a:schemeClr val="bg1"/>
                </a:solidFill>
              </a:rPr>
              <a:t>table</a:t>
            </a:r>
            <a:r>
              <a:rPr lang="ko-KR" altLang="en-US" sz="800" dirty="0">
                <a:solidFill>
                  <a:schemeClr val="bg1"/>
                </a:solidFill>
              </a:rPr>
              <a:t>이 </a:t>
            </a:r>
            <a:r>
              <a:rPr lang="ko-KR" altLang="en-US" sz="800" dirty="0" err="1">
                <a:solidFill>
                  <a:schemeClr val="bg1"/>
                </a:solidFill>
              </a:rPr>
              <a:t>포함될수</a:t>
            </a:r>
            <a:r>
              <a:rPr lang="ko-KR" altLang="en-US" sz="800" dirty="0">
                <a:solidFill>
                  <a:schemeClr val="bg1"/>
                </a:solidFill>
              </a:rPr>
              <a:t> 있는지 확인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E8972-CE09-E3FA-16FA-807A0FF48923}"/>
              </a:ext>
            </a:extLst>
          </p:cNvPr>
          <p:cNvSpPr txBox="1"/>
          <p:nvPr/>
        </p:nvSpPr>
        <p:spPr>
          <a:xfrm>
            <a:off x="5650368" y="2544273"/>
            <a:ext cx="609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dirty="0">
                <a:solidFill>
                  <a:schemeClr val="bg1"/>
                </a:solidFill>
              </a:rPr>
              <a:t>Namespace</a:t>
            </a:r>
            <a:r>
              <a:rPr lang="ko-KR" altLang="en-US" sz="800" dirty="0">
                <a:solidFill>
                  <a:schemeClr val="bg1"/>
                </a:solidFill>
              </a:rPr>
              <a:t>에 맞는 값이 없거나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 물리적 테이블일때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6C34843-CA66-69D8-6BBC-FBA45674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42" y="1143741"/>
            <a:ext cx="4471957" cy="3828309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24FBED73-3DCD-4AEF-1324-9CC814894B2C}"/>
              </a:ext>
            </a:extLst>
          </p:cNvPr>
          <p:cNvSpPr/>
          <p:nvPr/>
        </p:nvSpPr>
        <p:spPr>
          <a:xfrm>
            <a:off x="1028700" y="2759529"/>
            <a:ext cx="1216479" cy="22043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B5AC2CC1-AE61-C00E-81DE-AA6A927F70AF}"/>
              </a:ext>
            </a:extLst>
          </p:cNvPr>
          <p:cNvCxnSpPr>
            <a:stCxn id="14" idx="2"/>
          </p:cNvCxnSpPr>
          <p:nvPr/>
        </p:nvCxnSpPr>
        <p:spPr>
          <a:xfrm rot="5400000" flipH="1" flipV="1">
            <a:off x="3807107" y="-932971"/>
            <a:ext cx="1742768" cy="6083102"/>
          </a:xfrm>
          <a:prstGeom prst="bentConnector4">
            <a:avLst>
              <a:gd name="adj1" fmla="val -13117"/>
              <a:gd name="adj2" fmla="val 549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F1DB80-05E8-F88B-9CE1-0C52DE8DBCD8}"/>
              </a:ext>
            </a:extLst>
          </p:cNvPr>
          <p:cNvSpPr txBox="1"/>
          <p:nvPr/>
        </p:nvSpPr>
        <p:spPr>
          <a:xfrm>
            <a:off x="9148081" y="2012044"/>
            <a:ext cx="1861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기존 테이블 변경을 지원하는 경우</a:t>
            </a:r>
            <a:endParaRPr lang="ko-Kore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94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122772-2FD2-1D76-55BC-EDA8665F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5485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E15149E-6871-1784-6AE4-71F1AC099EB4}"/>
              </a:ext>
            </a:extLst>
          </p:cNvPr>
          <p:cNvSpPr/>
          <p:nvPr/>
        </p:nvSpPr>
        <p:spPr>
          <a:xfrm>
            <a:off x="1306286" y="3967841"/>
            <a:ext cx="1004207" cy="1714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BD767B7C-E50F-C976-DADF-D11F6D419F03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3270094" y="257531"/>
            <a:ext cx="2248606" cy="517201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>
            <a:extLst>
              <a:ext uri="{FF2B5EF4-FFF2-40B4-BE49-F238E27FC236}">
                <a16:creationId xmlns:a16="http://schemas.microsoft.com/office/drawing/2014/main" id="{B471B618-19B9-E950-F3FD-B443B38B2F38}"/>
              </a:ext>
            </a:extLst>
          </p:cNvPr>
          <p:cNvSpPr/>
          <p:nvPr/>
        </p:nvSpPr>
        <p:spPr>
          <a:xfrm>
            <a:off x="862694" y="5343523"/>
            <a:ext cx="1774370" cy="1714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31F7966-7C3A-7EB1-4D9B-E4400DB62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64" y="4935309"/>
            <a:ext cx="2835579" cy="987879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6109524F-6D36-05C0-EDD2-7A56F7BE84F8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637064" y="5429249"/>
            <a:ext cx="2641600" cy="127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3283BB4-E2CF-D6AE-A9E2-1C37B896C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00" y="365578"/>
            <a:ext cx="2222500" cy="6731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A020D6A-E11E-9652-0C99-0981A45B4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664" y="1243987"/>
            <a:ext cx="6839872" cy="159955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BB5307-5F6D-3736-31E9-C9E9D767B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699" y="3505197"/>
            <a:ext cx="4533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3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F6C83-F6B1-3BB1-E8C2-69A279FE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Update</a:t>
            </a:r>
            <a:r>
              <a:rPr kumimoji="1" lang="ko-KR" altLang="en-US" dirty="0"/>
              <a:t> 로직 순서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E812A-B83E-A9F0-DE21-8FBB1709B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ko-Kore-KR" dirty="0" err="1"/>
              <a:t>Sessionfactory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r>
              <a:rPr kumimoji="1" lang="en-US" altLang="ko-KR" dirty="0"/>
              <a:t>Schema management process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r>
              <a:rPr kumimoji="1" lang="en-US" altLang="ko-KR" dirty="0"/>
              <a:t>Configuration</a:t>
            </a:r>
            <a:r>
              <a:rPr kumimoji="1" lang="ko-KR" altLang="en-US" dirty="0"/>
              <a:t> 설정 값 가져와서 분류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 단위로 분류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case</a:t>
            </a:r>
            <a:r>
              <a:rPr kumimoji="1" lang="ko-KR" altLang="en-US" dirty="0"/>
              <a:t>별로 수행</a:t>
            </a:r>
            <a:endParaRPr kumimoji="1" lang="en-US" altLang="ko-KR" dirty="0"/>
          </a:p>
          <a:p>
            <a:r>
              <a:rPr kumimoji="1" lang="en-US" altLang="ko-KR" dirty="0"/>
              <a:t>Update</a:t>
            </a:r>
            <a:r>
              <a:rPr kumimoji="1" lang="ko-KR" altLang="en-US" dirty="0"/>
              <a:t>일 경우 </a:t>
            </a:r>
            <a:r>
              <a:rPr kumimoji="1" lang="en-US" altLang="ko-KR" dirty="0"/>
              <a:t>migrate </a:t>
            </a:r>
            <a:r>
              <a:rPr kumimoji="1" lang="ko-KR" altLang="en-US" dirty="0"/>
              <a:t>실행</a:t>
            </a:r>
            <a:endParaRPr kumimoji="1" lang="en-US" altLang="ko-KR" dirty="0"/>
          </a:p>
          <a:p>
            <a:r>
              <a:rPr kumimoji="1" lang="ko-KR" altLang="en-US" dirty="0"/>
              <a:t>변경할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정보 객체 생성</a:t>
            </a:r>
            <a:endParaRPr kumimoji="1" lang="en-US" altLang="ko-KR" dirty="0"/>
          </a:p>
          <a:p>
            <a:r>
              <a:rPr kumimoji="1" lang="ko-KR" altLang="en-US" dirty="0"/>
              <a:t>필터 </a:t>
            </a:r>
            <a:r>
              <a:rPr kumimoji="1" lang="ko-KR" altLang="en-US" dirty="0" err="1"/>
              <a:t>설정후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domigrate</a:t>
            </a:r>
            <a:endParaRPr kumimoji="1" lang="en-US" altLang="ko-KR" dirty="0"/>
          </a:p>
          <a:p>
            <a:r>
              <a:rPr kumimoji="1" lang="en-US" altLang="ko-KR" dirty="0" err="1"/>
              <a:t>Jdbc</a:t>
            </a:r>
            <a:r>
              <a:rPr kumimoji="1" lang="ko-KR" altLang="en-US" dirty="0"/>
              <a:t> 연결 설정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트랜잭션 생성</a:t>
            </a:r>
            <a:endParaRPr kumimoji="1" lang="en-US" altLang="ko-KR" dirty="0"/>
          </a:p>
          <a:p>
            <a:r>
              <a:rPr kumimoji="1" lang="ko-KR" altLang="en-US" dirty="0"/>
              <a:t>기존 데이터베이스 정보 추출</a:t>
            </a:r>
            <a:endParaRPr kumimoji="1" lang="en-US" altLang="ko-KR" dirty="0"/>
          </a:p>
          <a:p>
            <a:r>
              <a:rPr kumimoji="1" lang="ko-KR" altLang="en-US" dirty="0"/>
              <a:t>스키마 생성 대상 설정</a:t>
            </a:r>
            <a:endParaRPr kumimoji="1" lang="en-US" altLang="ko-KR" dirty="0"/>
          </a:p>
          <a:p>
            <a:r>
              <a:rPr kumimoji="1" lang="en-US" altLang="ko-KR" dirty="0"/>
              <a:t>Target </a:t>
            </a:r>
            <a:r>
              <a:rPr kumimoji="1" lang="ko-KR" altLang="en-US" dirty="0"/>
              <a:t>준비</a:t>
            </a:r>
            <a:endParaRPr kumimoji="1" lang="en-US" altLang="ko-KR" dirty="0"/>
          </a:p>
          <a:p>
            <a:r>
              <a:rPr kumimoji="1" lang="en-US" altLang="ko-KR" dirty="0"/>
              <a:t>Script</a:t>
            </a:r>
            <a:r>
              <a:rPr kumimoji="1" lang="ko-KR" altLang="en-US" dirty="0"/>
              <a:t> </a:t>
            </a:r>
            <a:r>
              <a:rPr kumimoji="1" lang="en-US" altLang="ko-KR" dirty="0"/>
              <a:t>DDL</a:t>
            </a:r>
            <a:r>
              <a:rPr kumimoji="1" lang="ko-KR" altLang="en-US" dirty="0"/>
              <a:t>로 설정한 로직으로 사전 생성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선택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기존의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정보와 비교해서 추가된 것들 생성</a:t>
            </a:r>
            <a:endParaRPr kumimoji="1" lang="en-US" altLang="ko-KR" dirty="0"/>
          </a:p>
          <a:p>
            <a:r>
              <a:rPr kumimoji="1" lang="ko-KR" altLang="en-US" dirty="0" err="1"/>
              <a:t>생성후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외래키</a:t>
            </a:r>
            <a:r>
              <a:rPr kumimoji="1" lang="ko-KR" altLang="en-US"/>
              <a:t> 테이블 생성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370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48984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1709730" y="532147"/>
            <a:ext cx="3143893" cy="739739"/>
          </a:xfrm>
          <a:prstGeom prst="frame">
            <a:avLst>
              <a:gd name="adj1" fmla="val 808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7943850" y="228599"/>
            <a:ext cx="3780064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데이터를 데이터베이스에 유지하기 위해 엔티티 클래스의 인스턴스를 생성한다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객체는 세션과 아직 연관되지 않았거나 아직 데이터베이스에 유지되지 않았으므로 </a:t>
            </a:r>
            <a:r>
              <a:rPr kumimoji="1" lang="en-US" altLang="ko-KR" dirty="0"/>
              <a:t>Transient</a:t>
            </a:r>
            <a:r>
              <a:rPr kumimoji="1" lang="ko-KR" altLang="en-US" dirty="0"/>
              <a:t>객체라고 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853623" y="902017"/>
            <a:ext cx="3090227" cy="203745"/>
          </a:xfrm>
          <a:prstGeom prst="bentConnector3">
            <a:avLst>
              <a:gd name="adj1" fmla="val 10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9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0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6278336" y="1022004"/>
            <a:ext cx="1579744" cy="1059889"/>
          </a:xfrm>
          <a:prstGeom prst="frame">
            <a:avLst>
              <a:gd name="adj1" fmla="val 6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8371115" y="144841"/>
            <a:ext cx="3780064" cy="23083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" altLang="ko-Kore-KR" b="0" i="0" dirty="0">
                <a:solidFill>
                  <a:srgbClr val="333333"/>
                </a:solidFill>
                <a:effectLst/>
                <a:latin typeface="Spoqa Han Sans"/>
              </a:rPr>
              <a:t>Persistent objects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poqa Han Sans"/>
              </a:rPr>
              <a:t>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 관계형 데이터베이스의 한 필드로서 유지되는 평범한 오래된 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Java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객체들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POJOs)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구성 파일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(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Spoqa Han Sans"/>
              </a:rPr>
              <a:t>hibernate.cfg.xml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또는 </a:t>
            </a:r>
            <a:r>
              <a:rPr lang="en" altLang="ko-Kore-KR" b="0" i="0" dirty="0" err="1">
                <a:solidFill>
                  <a:srgbClr val="000000"/>
                </a:solidFill>
                <a:effectLst/>
                <a:latin typeface="Spoqa Han Sans"/>
              </a:rPr>
              <a:t>hybernate.properties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에서 구성하거나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@</a:t>
            </a:r>
            <a:r>
              <a:rPr lang="en" altLang="ko-Kore-KR" b="0" i="0" dirty="0">
                <a:solidFill>
                  <a:srgbClr val="000000"/>
                </a:solidFill>
                <a:effectLst/>
                <a:latin typeface="Spoqa Han Sans"/>
              </a:rPr>
              <a:t>Entity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poqa Han Sans"/>
              </a:rPr>
              <a:t>어노테이션으로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 선언될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.</a:t>
            </a:r>
            <a:endParaRPr lang="ko-KR" altLang="en-US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7858080" y="1299003"/>
            <a:ext cx="513035" cy="2529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2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0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1428751" y="1552683"/>
            <a:ext cx="4310742" cy="896603"/>
          </a:xfrm>
          <a:prstGeom prst="frame">
            <a:avLst>
              <a:gd name="adj1" fmla="val 65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8371115" y="144841"/>
            <a:ext cx="3780064" cy="2539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객체를</a:t>
            </a:r>
            <a:r>
              <a:rPr kumimoji="1" lang="ko-KR" altLang="en-US" dirty="0"/>
              <a:t> 데이터베이스에 유지하려면 </a:t>
            </a:r>
            <a:r>
              <a:rPr kumimoji="1" lang="en-US" altLang="ko-KR" dirty="0" err="1"/>
              <a:t>SessionFactory</a:t>
            </a:r>
            <a:r>
              <a:rPr kumimoji="1" lang="ko-KR" altLang="en-US" dirty="0"/>
              <a:t> 인터페이스의 인스턴스가 만들어진다</a:t>
            </a:r>
            <a:r>
              <a:rPr kumimoji="1"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SessionFactory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는 </a:t>
            </a: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ConnectionProvider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의 세션 및 클라이언트 팩토리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데이터의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2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차 레벨 캐시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(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선택 사항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)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를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보유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org.hibernate.SessionFactory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인터페이스는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Session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객체를 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얻기위한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팩토리 메소드를 제공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739493" y="1414420"/>
            <a:ext cx="2631622" cy="586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3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-49902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5812971" y="1559381"/>
            <a:ext cx="2645229" cy="1730829"/>
          </a:xfrm>
          <a:prstGeom prst="frame">
            <a:avLst>
              <a:gd name="adj1" fmla="val 3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206829" y="455084"/>
            <a:ext cx="3780064" cy="286232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세션 객체는 응용 프로그램과 데이터베이스에 저장된 데이터 간의 인터페이스를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수명이 짧은 객체이며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JDBC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연결을 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래핑합니다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트랜잭션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쿼리 및 기준의 팩토리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데이터의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1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차 수준 캐시 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(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필수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)</a:t>
            </a:r>
            <a:r>
              <a:rPr lang="ko-KR" altLang="en-US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를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보유합니다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sz="1500" b="0" i="0" dirty="0" err="1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org.hibernate.Session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인터페이스는 객체를 삽입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갱신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,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삭제하는 메소드를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또한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Transaction, Query 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및 </a:t>
            </a:r>
            <a:r>
              <a:rPr lang="en" altLang="ko-Kore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Criteria</a:t>
            </a:r>
            <a:r>
              <a:rPr lang="ko-KR" altLang="en-US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에 대한 팩토리 메소드를 제공합니다</a:t>
            </a:r>
            <a:r>
              <a:rPr lang="en-US" altLang="ko-KR" sz="15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995057" y="1651186"/>
            <a:ext cx="1817914" cy="7736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66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_level_architecture_of_hibernate">
            <a:extLst>
              <a:ext uri="{FF2B5EF4-FFF2-40B4-BE49-F238E27FC236}">
                <a16:creationId xmlns:a16="http://schemas.microsoft.com/office/drawing/2014/main" id="{FE6F793D-9533-84ED-DEB4-9E771B10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6" y="-49902"/>
            <a:ext cx="10074908" cy="6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2A57E41-5799-9AE8-EB08-4CEE4DC824A9}"/>
              </a:ext>
            </a:extLst>
          </p:cNvPr>
          <p:cNvSpPr/>
          <p:nvPr/>
        </p:nvSpPr>
        <p:spPr>
          <a:xfrm>
            <a:off x="8488226" y="1510396"/>
            <a:ext cx="2215154" cy="1807010"/>
          </a:xfrm>
          <a:prstGeom prst="frame">
            <a:avLst>
              <a:gd name="adj1" fmla="val 38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2E77B-01B3-8EDE-8C26-620A2ECD2FE6}"/>
              </a:ext>
            </a:extLst>
          </p:cNvPr>
          <p:cNvSpPr txBox="1"/>
          <p:nvPr/>
        </p:nvSpPr>
        <p:spPr>
          <a:xfrm>
            <a:off x="206830" y="1140884"/>
            <a:ext cx="3780064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트랜잭션 오브젝트는 원자 단위의 작업 단위를 지정합니다</a:t>
            </a:r>
            <a:r>
              <a:rPr lang="en-US" altLang="ko-KR" sz="1600" b="0" i="0" dirty="0">
                <a:solidFill>
                  <a:srgbClr val="383838"/>
                </a:solidFill>
                <a:effectLst/>
                <a:latin typeface="Fira Sans" panose="020B0503050000020004" pitchFamily="34" charset="0"/>
              </a:rPr>
              <a:t>.</a:t>
            </a: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1A70E1C1-8539-E1FE-016A-8B4BE02C21F6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rot="10800000">
            <a:off x="3986894" y="1433273"/>
            <a:ext cx="4501332" cy="9806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94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1334</Words>
  <Application>Microsoft Macintosh PowerPoint</Application>
  <PresentationFormat>와이드스크린</PresentationFormat>
  <Paragraphs>229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Apple SD Gothic Neo</vt:lpstr>
      <vt:lpstr>inherit</vt:lpstr>
      <vt:lpstr>Noto Sans KR</vt:lpstr>
      <vt:lpstr>Spoqa Han Sans</vt:lpstr>
      <vt:lpstr>Arial</vt:lpstr>
      <vt:lpstr>Calibri</vt:lpstr>
      <vt:lpstr>Calibri Light</vt:lpstr>
      <vt:lpstr>Courier New</vt:lpstr>
      <vt:lpstr>Fira Sans</vt:lpstr>
      <vt:lpstr>Lato</vt:lpstr>
      <vt:lpstr>Office 테마</vt:lpstr>
      <vt:lpstr>Hibernate Auto DDL</vt:lpstr>
      <vt:lpstr>목차</vt:lpstr>
      <vt:lpstr>Hibernate 4 Layer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Update 로직 순서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Hibernate Auto DDL</dc:title>
  <dc:creator>강현 고</dc:creator>
  <cp:lastModifiedBy>강현 고</cp:lastModifiedBy>
  <cp:revision>9</cp:revision>
  <dcterms:created xsi:type="dcterms:W3CDTF">2023-04-24T00:10:30Z</dcterms:created>
  <dcterms:modified xsi:type="dcterms:W3CDTF">2023-04-26T04:20:13Z</dcterms:modified>
</cp:coreProperties>
</file>